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agrid Text Bold" charset="1" panose="00000800000000000000"/>
      <p:regular r:id="rId18"/>
    </p:embeddedFont>
    <p:embeddedFont>
      <p:font typeface="Hagrid Text" charset="1" panose="00000500000000000000"/>
      <p:regular r:id="rId19"/>
    </p:embeddedFont>
    <p:embeddedFont>
      <p:font typeface="Hagrid"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fonts/font23.fntdata" Type="http://schemas.openxmlformats.org/officeDocument/2006/relationships/font"/><Relationship Id="rId24" Target="notesSlides/notesSlide2.xml" Type="http://schemas.openxmlformats.org/officeDocument/2006/relationships/notesSlide"/><Relationship Id="rId25" Target="notesSlides/notesSlide3.xml" Type="http://schemas.openxmlformats.org/officeDocument/2006/relationships/notesSlide"/><Relationship Id="rId26" Target="notesSlides/notesSlide4.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linkedin.com/in/shravani-chandane-58ab062b6/"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https://github.com/shravanichandane/UNIFIED_MENTOR_TASKS" TargetMode="External" Type="http://schemas.openxmlformats.org/officeDocument/2006/relationships/hyperlink"/><Relationship Id="rId8" Target="../media/image27.png" Type="http://schemas.openxmlformats.org/officeDocument/2006/relationships/image"/><Relationship Id="rId9"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VAGFrIu6Lm4.mp4" Type="http://schemas.openxmlformats.org/officeDocument/2006/relationships/video"/><Relationship Id="rId4" Target="../media/VAGFrIu6Lm4.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4012" y="7206599"/>
            <a:ext cx="7315200" cy="305908"/>
          </a:xfrm>
          <a:custGeom>
            <a:avLst/>
            <a:gdLst/>
            <a:ahLst/>
            <a:cxnLst/>
            <a:rect r="r" b="b" t="t" l="l"/>
            <a:pathLst>
              <a:path h="305908" w="7315200">
                <a:moveTo>
                  <a:pt x="0" y="0"/>
                </a:moveTo>
                <a:lnTo>
                  <a:pt x="7315200" y="0"/>
                </a:lnTo>
                <a:lnTo>
                  <a:pt x="7315200" y="305908"/>
                </a:lnTo>
                <a:lnTo>
                  <a:pt x="0" y="3059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239125"/>
            <a:ext cx="18288000" cy="2047875"/>
            <a:chOff x="0" y="0"/>
            <a:chExt cx="4816593" cy="539358"/>
          </a:xfrm>
        </p:grpSpPr>
        <p:sp>
          <p:nvSpPr>
            <p:cNvPr name="Freeform 4" id="4"/>
            <p:cNvSpPr/>
            <p:nvPr/>
          </p:nvSpPr>
          <p:spPr>
            <a:xfrm flipH="false" flipV="false" rot="0">
              <a:off x="0" y="0"/>
              <a:ext cx="4816592" cy="539358"/>
            </a:xfrm>
            <a:custGeom>
              <a:avLst/>
              <a:gdLst/>
              <a:ahLst/>
              <a:cxnLst/>
              <a:rect r="r" b="b" t="t" l="l"/>
              <a:pathLst>
                <a:path h="539358" w="4816592">
                  <a:moveTo>
                    <a:pt x="0" y="0"/>
                  </a:moveTo>
                  <a:lnTo>
                    <a:pt x="4816592" y="0"/>
                  </a:lnTo>
                  <a:lnTo>
                    <a:pt x="4816592" y="539358"/>
                  </a:lnTo>
                  <a:lnTo>
                    <a:pt x="0" y="539358"/>
                  </a:lnTo>
                  <a:close/>
                </a:path>
              </a:pathLst>
            </a:custGeom>
            <a:solidFill>
              <a:srgbClr val="E2FF8A"/>
            </a:solidFill>
          </p:spPr>
        </p:sp>
        <p:sp>
          <p:nvSpPr>
            <p:cNvPr name="TextBox 5" id="5"/>
            <p:cNvSpPr txBox="true"/>
            <p:nvPr/>
          </p:nvSpPr>
          <p:spPr>
            <a:xfrm>
              <a:off x="0" y="-47625"/>
              <a:ext cx="4816593" cy="58698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24821" y="2435458"/>
            <a:ext cx="9796551" cy="4924095"/>
          </a:xfrm>
          <a:prstGeom prst="rect">
            <a:avLst/>
          </a:prstGeom>
        </p:spPr>
        <p:txBody>
          <a:bodyPr anchor="t" rtlCol="false" tIns="0" lIns="0" bIns="0" rIns="0">
            <a:spAutoFit/>
          </a:bodyPr>
          <a:lstStyle/>
          <a:p>
            <a:pPr algn="l" marL="0" indent="0" lvl="0">
              <a:lnSpc>
                <a:spcPts val="12353"/>
              </a:lnSpc>
              <a:spcBef>
                <a:spcPct val="0"/>
              </a:spcBef>
            </a:pPr>
            <a:r>
              <a:rPr lang="en-US" sz="12353">
                <a:solidFill>
                  <a:srgbClr val="000000"/>
                </a:solidFill>
                <a:latin typeface="Hagrid Text Bold"/>
              </a:rPr>
              <a:t>Amazon Sales Data Report</a:t>
            </a:r>
          </a:p>
        </p:txBody>
      </p:sp>
      <p:sp>
        <p:nvSpPr>
          <p:cNvPr name="AutoShape 7" id="7"/>
          <p:cNvSpPr/>
          <p:nvPr/>
        </p:nvSpPr>
        <p:spPr>
          <a:xfrm>
            <a:off x="5568758" y="1308236"/>
            <a:ext cx="5587320" cy="0"/>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2572395">
            <a:off x="9568710" y="5414555"/>
            <a:ext cx="2561624" cy="2254229"/>
          </a:xfrm>
          <a:custGeom>
            <a:avLst/>
            <a:gdLst/>
            <a:ahLst/>
            <a:cxnLst/>
            <a:rect r="r" b="b" t="t" l="l"/>
            <a:pathLst>
              <a:path h="2254229" w="2561624">
                <a:moveTo>
                  <a:pt x="0" y="0"/>
                </a:moveTo>
                <a:lnTo>
                  <a:pt x="2561623" y="0"/>
                </a:lnTo>
                <a:lnTo>
                  <a:pt x="2561623" y="2254229"/>
                </a:lnTo>
                <a:lnTo>
                  <a:pt x="0" y="22542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156078" y="268981"/>
            <a:ext cx="7308946" cy="9749037"/>
          </a:xfrm>
          <a:custGeom>
            <a:avLst/>
            <a:gdLst/>
            <a:ahLst/>
            <a:cxnLst/>
            <a:rect r="r" b="b" t="t" l="l"/>
            <a:pathLst>
              <a:path h="9749037" w="7308946">
                <a:moveTo>
                  <a:pt x="0" y="0"/>
                </a:moveTo>
                <a:lnTo>
                  <a:pt x="7308946" y="0"/>
                </a:lnTo>
                <a:lnTo>
                  <a:pt x="7308946" y="9749038"/>
                </a:lnTo>
                <a:lnTo>
                  <a:pt x="0" y="9749038"/>
                </a:lnTo>
                <a:lnTo>
                  <a:pt x="0" y="0"/>
                </a:lnTo>
                <a:close/>
              </a:path>
            </a:pathLst>
          </a:custGeom>
          <a:blipFill>
            <a:blip r:embed="rId6"/>
            <a:stretch>
              <a:fillRect l="-53878" t="0" r="-46323" b="0"/>
            </a:stretch>
          </a:blipFill>
        </p:spPr>
      </p:sp>
      <p:sp>
        <p:nvSpPr>
          <p:cNvPr name="Freeform 10" id="10"/>
          <p:cNvSpPr/>
          <p:nvPr/>
        </p:nvSpPr>
        <p:spPr>
          <a:xfrm flipH="false" flipV="false" rot="497887">
            <a:off x="13102407" y="1671828"/>
            <a:ext cx="5215338" cy="2436764"/>
          </a:xfrm>
          <a:custGeom>
            <a:avLst/>
            <a:gdLst/>
            <a:ahLst/>
            <a:cxnLst/>
            <a:rect r="r" b="b" t="t" l="l"/>
            <a:pathLst>
              <a:path h="2436764" w="5215338">
                <a:moveTo>
                  <a:pt x="0" y="0"/>
                </a:moveTo>
                <a:lnTo>
                  <a:pt x="5215338" y="0"/>
                </a:lnTo>
                <a:lnTo>
                  <a:pt x="5215338" y="2436764"/>
                </a:lnTo>
                <a:lnTo>
                  <a:pt x="0" y="2436764"/>
                </a:lnTo>
                <a:lnTo>
                  <a:pt x="0" y="0"/>
                </a:lnTo>
                <a:close/>
              </a:path>
            </a:pathLst>
          </a:custGeom>
          <a:blipFill>
            <a:blip r:embed="rId7"/>
            <a:stretch>
              <a:fillRect l="-5350" t="-6647" r="-5043" b="-26254"/>
            </a:stretch>
          </a:blipFill>
        </p:spPr>
      </p:sp>
      <p:sp>
        <p:nvSpPr>
          <p:cNvPr name="TextBox 11" id="11"/>
          <p:cNvSpPr txBox="true"/>
          <p:nvPr/>
        </p:nvSpPr>
        <p:spPr>
          <a:xfrm rot="0">
            <a:off x="1624012" y="1152525"/>
            <a:ext cx="5095830" cy="473346"/>
          </a:xfrm>
          <a:prstGeom prst="rect">
            <a:avLst/>
          </a:prstGeom>
        </p:spPr>
        <p:txBody>
          <a:bodyPr anchor="t" rtlCol="false" tIns="0" lIns="0" bIns="0" rIns="0">
            <a:spAutoFit/>
          </a:bodyPr>
          <a:lstStyle/>
          <a:p>
            <a:pPr algn="l" marL="0" indent="0" lvl="0">
              <a:lnSpc>
                <a:spcPts val="3341"/>
              </a:lnSpc>
              <a:spcBef>
                <a:spcPct val="0"/>
              </a:spcBef>
            </a:pPr>
            <a:r>
              <a:rPr lang="en-US" sz="3931">
                <a:solidFill>
                  <a:srgbClr val="000000"/>
                </a:solidFill>
                <a:latin typeface="Hagrid Text"/>
              </a:rPr>
              <a:t>UNIFIED MENTOR </a:t>
            </a:r>
          </a:p>
        </p:txBody>
      </p:sp>
      <p:sp>
        <p:nvSpPr>
          <p:cNvPr name="TextBox 12" id="12"/>
          <p:cNvSpPr txBox="true"/>
          <p:nvPr/>
        </p:nvSpPr>
        <p:spPr>
          <a:xfrm rot="0">
            <a:off x="1195862" y="9089961"/>
            <a:ext cx="9225509" cy="470028"/>
          </a:xfrm>
          <a:prstGeom prst="rect">
            <a:avLst/>
          </a:prstGeom>
        </p:spPr>
        <p:txBody>
          <a:bodyPr anchor="t" rtlCol="false" tIns="0" lIns="0" bIns="0" rIns="0">
            <a:spAutoFit/>
          </a:bodyPr>
          <a:lstStyle/>
          <a:p>
            <a:pPr algn="l">
              <a:lnSpc>
                <a:spcPts val="3341"/>
              </a:lnSpc>
            </a:pPr>
            <a:r>
              <a:rPr lang="en-US" sz="3931">
                <a:solidFill>
                  <a:srgbClr val="000000"/>
                </a:solidFill>
                <a:latin typeface="Hagrid Text"/>
              </a:rPr>
              <a:t>Prepared by Shravani Chandane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139069"/>
            <a:ext cx="16230600" cy="0"/>
          </a:xfrm>
          <a:prstGeom prst="line">
            <a:avLst/>
          </a:prstGeom>
          <a:ln cap="flat" w="38100">
            <a:solidFill>
              <a:srgbClr val="E2FF8A"/>
            </a:solidFill>
            <a:prstDash val="solid"/>
            <a:headEnd type="triangle" len="med" w="lg"/>
            <a:tailEnd type="triangle" len="med" w="lg"/>
          </a:ln>
        </p:spPr>
      </p:sp>
      <p:sp>
        <p:nvSpPr>
          <p:cNvPr name="AutoShape 3" id="3"/>
          <p:cNvSpPr/>
          <p:nvPr/>
        </p:nvSpPr>
        <p:spPr>
          <a:xfrm flipH="true" flipV="true">
            <a:off x="3769237" y="6158557"/>
            <a:ext cx="19044" cy="938276"/>
          </a:xfrm>
          <a:prstGeom prst="line">
            <a:avLst/>
          </a:prstGeom>
          <a:ln cap="flat" w="38100">
            <a:solidFill>
              <a:srgbClr val="E2FF8A"/>
            </a:solidFill>
            <a:prstDash val="solid"/>
            <a:headEnd type="none" len="sm" w="sm"/>
            <a:tailEnd type="none" len="sm" w="sm"/>
          </a:ln>
        </p:spPr>
      </p:sp>
      <p:sp>
        <p:nvSpPr>
          <p:cNvPr name="AutoShape 4" id="4"/>
          <p:cNvSpPr/>
          <p:nvPr/>
        </p:nvSpPr>
        <p:spPr>
          <a:xfrm flipV="true">
            <a:off x="14846897" y="6158083"/>
            <a:ext cx="0" cy="1167466"/>
          </a:xfrm>
          <a:prstGeom prst="line">
            <a:avLst/>
          </a:prstGeom>
          <a:ln cap="flat" w="38100">
            <a:solidFill>
              <a:srgbClr val="E2FF8A"/>
            </a:solidFill>
            <a:prstDash val="solid"/>
            <a:headEnd type="none" len="sm" w="sm"/>
            <a:tailEnd type="none" len="sm" w="sm"/>
          </a:ln>
        </p:spPr>
      </p:sp>
      <p:sp>
        <p:nvSpPr>
          <p:cNvPr name="AutoShape 5" id="5"/>
          <p:cNvSpPr/>
          <p:nvPr/>
        </p:nvSpPr>
        <p:spPr>
          <a:xfrm flipV="true">
            <a:off x="9105907" y="5445739"/>
            <a:ext cx="19050" cy="712344"/>
          </a:xfrm>
          <a:prstGeom prst="line">
            <a:avLst/>
          </a:prstGeom>
          <a:ln cap="flat" w="38100">
            <a:solidFill>
              <a:srgbClr val="E2FF8A"/>
            </a:solidFill>
            <a:prstDash val="solid"/>
            <a:headEnd type="none" len="sm" w="sm"/>
            <a:tailEnd type="none" len="sm" w="sm"/>
          </a:ln>
        </p:spPr>
      </p:sp>
      <p:grpSp>
        <p:nvGrpSpPr>
          <p:cNvPr name="Group 6" id="6"/>
          <p:cNvGrpSpPr/>
          <p:nvPr/>
        </p:nvGrpSpPr>
        <p:grpSpPr>
          <a:xfrm rot="0">
            <a:off x="1028700" y="7096833"/>
            <a:ext cx="5519162" cy="1009338"/>
            <a:chOff x="0" y="0"/>
            <a:chExt cx="1453606" cy="265834"/>
          </a:xfrm>
        </p:grpSpPr>
        <p:sp>
          <p:nvSpPr>
            <p:cNvPr name="Freeform 7" id="7"/>
            <p:cNvSpPr/>
            <p:nvPr/>
          </p:nvSpPr>
          <p:spPr>
            <a:xfrm flipH="false" flipV="false" rot="0">
              <a:off x="0" y="0"/>
              <a:ext cx="1453606" cy="265834"/>
            </a:xfrm>
            <a:custGeom>
              <a:avLst/>
              <a:gdLst/>
              <a:ahLst/>
              <a:cxnLst/>
              <a:rect r="r" b="b" t="t" l="l"/>
              <a:pathLst>
                <a:path h="265834" w="1453606">
                  <a:moveTo>
                    <a:pt x="28055" y="0"/>
                  </a:moveTo>
                  <a:lnTo>
                    <a:pt x="1425552" y="0"/>
                  </a:lnTo>
                  <a:cubicBezTo>
                    <a:pt x="1441046" y="0"/>
                    <a:pt x="1453606" y="12561"/>
                    <a:pt x="1453606" y="28055"/>
                  </a:cubicBezTo>
                  <a:lnTo>
                    <a:pt x="1453606" y="237779"/>
                  </a:lnTo>
                  <a:cubicBezTo>
                    <a:pt x="1453606" y="253273"/>
                    <a:pt x="1441046" y="265834"/>
                    <a:pt x="1425552" y="265834"/>
                  </a:cubicBezTo>
                  <a:lnTo>
                    <a:pt x="28055" y="265834"/>
                  </a:lnTo>
                  <a:cubicBezTo>
                    <a:pt x="12561" y="265834"/>
                    <a:pt x="0" y="253273"/>
                    <a:pt x="0" y="237779"/>
                  </a:cubicBezTo>
                  <a:lnTo>
                    <a:pt x="0" y="28055"/>
                  </a:lnTo>
                  <a:cubicBezTo>
                    <a:pt x="0" y="12561"/>
                    <a:pt x="12561" y="0"/>
                    <a:pt x="28055" y="0"/>
                  </a:cubicBezTo>
                  <a:close/>
                </a:path>
              </a:pathLst>
            </a:custGeom>
            <a:solidFill>
              <a:srgbClr val="E2FF8A"/>
            </a:solidFill>
            <a:ln cap="sq">
              <a:noFill/>
              <a:prstDash val="solid"/>
              <a:miter/>
            </a:ln>
          </p:spPr>
        </p:sp>
        <p:sp>
          <p:nvSpPr>
            <p:cNvPr name="TextBox 8" id="8"/>
            <p:cNvSpPr txBox="true"/>
            <p:nvPr/>
          </p:nvSpPr>
          <p:spPr>
            <a:xfrm>
              <a:off x="0" y="-66675"/>
              <a:ext cx="1453606" cy="332509"/>
            </a:xfrm>
            <a:prstGeom prst="rect">
              <a:avLst/>
            </a:prstGeom>
          </p:spPr>
          <p:txBody>
            <a:bodyPr anchor="ctr" rtlCol="false" tIns="0" lIns="0" bIns="0" rIns="0"/>
            <a:lstStyle/>
            <a:p>
              <a:pPr algn="ctr" marL="0" indent="0" lvl="0">
                <a:lnSpc>
                  <a:spcPts val="3919"/>
                </a:lnSpc>
                <a:spcBef>
                  <a:spcPct val="0"/>
                </a:spcBef>
              </a:pPr>
              <a:r>
                <a:rPr lang="en-US" sz="2799">
                  <a:solidFill>
                    <a:srgbClr val="000000"/>
                  </a:solidFill>
                  <a:latin typeface="Hagrid Text"/>
                </a:rPr>
                <a:t>Review Pricing Strategies</a:t>
              </a:r>
            </a:p>
          </p:txBody>
        </p:sp>
      </p:grpSp>
      <p:grpSp>
        <p:nvGrpSpPr>
          <p:cNvPr name="Group 9" id="9"/>
          <p:cNvGrpSpPr/>
          <p:nvPr/>
        </p:nvGrpSpPr>
        <p:grpSpPr>
          <a:xfrm rot="0">
            <a:off x="11977274" y="7096833"/>
            <a:ext cx="5282026" cy="1009338"/>
            <a:chOff x="0" y="0"/>
            <a:chExt cx="1391151" cy="265834"/>
          </a:xfrm>
        </p:grpSpPr>
        <p:sp>
          <p:nvSpPr>
            <p:cNvPr name="Freeform 10" id="10"/>
            <p:cNvSpPr/>
            <p:nvPr/>
          </p:nvSpPr>
          <p:spPr>
            <a:xfrm flipH="false" flipV="false" rot="0">
              <a:off x="0" y="0"/>
              <a:ext cx="1391151" cy="265834"/>
            </a:xfrm>
            <a:custGeom>
              <a:avLst/>
              <a:gdLst/>
              <a:ahLst/>
              <a:cxnLst/>
              <a:rect r="r" b="b" t="t" l="l"/>
              <a:pathLst>
                <a:path h="265834" w="1391151">
                  <a:moveTo>
                    <a:pt x="29314" y="0"/>
                  </a:moveTo>
                  <a:lnTo>
                    <a:pt x="1361837" y="0"/>
                  </a:lnTo>
                  <a:cubicBezTo>
                    <a:pt x="1369611" y="0"/>
                    <a:pt x="1377068" y="3088"/>
                    <a:pt x="1382565" y="8586"/>
                  </a:cubicBezTo>
                  <a:cubicBezTo>
                    <a:pt x="1388063" y="14083"/>
                    <a:pt x="1391151" y="21540"/>
                    <a:pt x="1391151" y="29314"/>
                  </a:cubicBezTo>
                  <a:lnTo>
                    <a:pt x="1391151" y="236520"/>
                  </a:lnTo>
                  <a:cubicBezTo>
                    <a:pt x="1391151" y="244294"/>
                    <a:pt x="1388063" y="251750"/>
                    <a:pt x="1382565" y="257248"/>
                  </a:cubicBezTo>
                  <a:cubicBezTo>
                    <a:pt x="1377068" y="262745"/>
                    <a:pt x="1369611" y="265834"/>
                    <a:pt x="1361837" y="265834"/>
                  </a:cubicBezTo>
                  <a:lnTo>
                    <a:pt x="29314" y="265834"/>
                  </a:lnTo>
                  <a:cubicBezTo>
                    <a:pt x="13124" y="265834"/>
                    <a:pt x="0" y="252709"/>
                    <a:pt x="0" y="236520"/>
                  </a:cubicBezTo>
                  <a:lnTo>
                    <a:pt x="0" y="29314"/>
                  </a:lnTo>
                  <a:cubicBezTo>
                    <a:pt x="0" y="21540"/>
                    <a:pt x="3088" y="14083"/>
                    <a:pt x="8586" y="8586"/>
                  </a:cubicBezTo>
                  <a:cubicBezTo>
                    <a:pt x="14083" y="3088"/>
                    <a:pt x="21540" y="0"/>
                    <a:pt x="29314" y="0"/>
                  </a:cubicBezTo>
                  <a:close/>
                </a:path>
              </a:pathLst>
            </a:custGeom>
            <a:solidFill>
              <a:srgbClr val="E2FF8A"/>
            </a:solidFill>
            <a:ln cap="sq">
              <a:noFill/>
              <a:prstDash val="solid"/>
              <a:miter/>
            </a:ln>
          </p:spPr>
        </p:sp>
        <p:sp>
          <p:nvSpPr>
            <p:cNvPr name="TextBox 11" id="11"/>
            <p:cNvSpPr txBox="true"/>
            <p:nvPr/>
          </p:nvSpPr>
          <p:spPr>
            <a:xfrm>
              <a:off x="0" y="-66675"/>
              <a:ext cx="1391151" cy="332509"/>
            </a:xfrm>
            <a:prstGeom prst="rect">
              <a:avLst/>
            </a:prstGeom>
          </p:spPr>
          <p:txBody>
            <a:bodyPr anchor="ctr" rtlCol="false" tIns="50800" lIns="50800" bIns="50800" rIns="50800"/>
            <a:lstStyle/>
            <a:p>
              <a:pPr algn="ctr" marL="0" indent="0" lvl="0">
                <a:lnSpc>
                  <a:spcPts val="3919"/>
                </a:lnSpc>
                <a:spcBef>
                  <a:spcPct val="0"/>
                </a:spcBef>
              </a:pPr>
              <a:r>
                <a:rPr lang="en-US" sz="2799">
                  <a:solidFill>
                    <a:srgbClr val="000000"/>
                  </a:solidFill>
                  <a:latin typeface="Hagrid Text"/>
                </a:rPr>
                <a:t>Boost Online Presence</a:t>
              </a:r>
            </a:p>
          </p:txBody>
        </p:sp>
      </p:grpSp>
      <p:sp>
        <p:nvSpPr>
          <p:cNvPr name="Freeform 12" id="12"/>
          <p:cNvSpPr/>
          <p:nvPr/>
        </p:nvSpPr>
        <p:spPr>
          <a:xfrm flipH="false" flipV="false" rot="0">
            <a:off x="-1550640" y="560631"/>
            <a:ext cx="7315200" cy="1516241"/>
          </a:xfrm>
          <a:custGeom>
            <a:avLst/>
            <a:gdLst/>
            <a:ahLst/>
            <a:cxnLst/>
            <a:rect r="r" b="b" t="t" l="l"/>
            <a:pathLst>
              <a:path h="1516241" w="7315200">
                <a:moveTo>
                  <a:pt x="0" y="0"/>
                </a:moveTo>
                <a:lnTo>
                  <a:pt x="7315200" y="0"/>
                </a:lnTo>
                <a:lnTo>
                  <a:pt x="7315200" y="1516242"/>
                </a:lnTo>
                <a:lnTo>
                  <a:pt x="0" y="1516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224300" y="999686"/>
            <a:ext cx="10223968" cy="876258"/>
          </a:xfrm>
          <a:prstGeom prst="rect">
            <a:avLst/>
          </a:prstGeom>
        </p:spPr>
        <p:txBody>
          <a:bodyPr anchor="t" rtlCol="false" tIns="0" lIns="0" bIns="0" rIns="0">
            <a:spAutoFit/>
          </a:bodyPr>
          <a:lstStyle/>
          <a:p>
            <a:pPr algn="r">
              <a:lnSpc>
                <a:spcPts val="6067"/>
              </a:lnSpc>
            </a:pPr>
            <a:r>
              <a:rPr lang="en-US" sz="7137">
                <a:solidFill>
                  <a:srgbClr val="000000"/>
                </a:solidFill>
                <a:latin typeface="Hagrid Text Bold"/>
              </a:rPr>
              <a:t>Recommendations</a:t>
            </a:r>
          </a:p>
        </p:txBody>
      </p:sp>
      <p:sp>
        <p:nvSpPr>
          <p:cNvPr name="TextBox 14" id="14"/>
          <p:cNvSpPr txBox="true"/>
          <p:nvPr/>
        </p:nvSpPr>
        <p:spPr>
          <a:xfrm rot="0">
            <a:off x="702109" y="8420948"/>
            <a:ext cx="7016143" cy="1627080"/>
          </a:xfrm>
          <a:prstGeom prst="rect">
            <a:avLst/>
          </a:prstGeom>
        </p:spPr>
        <p:txBody>
          <a:bodyPr anchor="t" rtlCol="false" tIns="0" lIns="0" bIns="0" rIns="0">
            <a:spAutoFit/>
          </a:bodyPr>
          <a:lstStyle/>
          <a:p>
            <a:pPr algn="ctr">
              <a:lnSpc>
                <a:spcPts val="3243"/>
              </a:lnSpc>
            </a:pPr>
            <a:r>
              <a:rPr lang="en-US" sz="2316">
                <a:solidFill>
                  <a:srgbClr val="000000"/>
                </a:solidFill>
                <a:latin typeface="Hagrid Text"/>
              </a:rPr>
              <a:t>Given the continuous decline in profit, a review of pricing strategies and perhaps cost structures is recommended.</a:t>
            </a:r>
          </a:p>
          <a:p>
            <a:pPr algn="ctr">
              <a:lnSpc>
                <a:spcPts val="3243"/>
              </a:lnSpc>
              <a:spcBef>
                <a:spcPct val="0"/>
              </a:spcBef>
            </a:pPr>
          </a:p>
        </p:txBody>
      </p:sp>
      <p:sp>
        <p:nvSpPr>
          <p:cNvPr name="TextBox 15" id="15"/>
          <p:cNvSpPr txBox="true"/>
          <p:nvPr/>
        </p:nvSpPr>
        <p:spPr>
          <a:xfrm rot="0">
            <a:off x="10505720" y="8399680"/>
            <a:ext cx="7421006" cy="1217505"/>
          </a:xfrm>
          <a:prstGeom prst="rect">
            <a:avLst/>
          </a:prstGeom>
        </p:spPr>
        <p:txBody>
          <a:bodyPr anchor="t" rtlCol="false" tIns="0" lIns="0" bIns="0" rIns="0">
            <a:spAutoFit/>
          </a:bodyPr>
          <a:lstStyle/>
          <a:p>
            <a:pPr algn="ctr">
              <a:lnSpc>
                <a:spcPts val="3243"/>
              </a:lnSpc>
              <a:spcBef>
                <a:spcPct val="0"/>
              </a:spcBef>
            </a:pPr>
            <a:r>
              <a:rPr lang="en-US" sz="2316">
                <a:solidFill>
                  <a:srgbClr val="000000"/>
                </a:solidFill>
                <a:latin typeface="Hagrid Text"/>
              </a:rPr>
              <a:t>Strategies to enhance online sales should be considered, focusing on competitive pricing, customer experience, and digital marketing.</a:t>
            </a:r>
          </a:p>
        </p:txBody>
      </p:sp>
      <p:sp>
        <p:nvSpPr>
          <p:cNvPr name="TextBox 16" id="16"/>
          <p:cNvSpPr txBox="true"/>
          <p:nvPr/>
        </p:nvSpPr>
        <p:spPr>
          <a:xfrm rot="0">
            <a:off x="4345418" y="3499937"/>
            <a:ext cx="9520977" cy="807930"/>
          </a:xfrm>
          <a:prstGeom prst="rect">
            <a:avLst/>
          </a:prstGeom>
        </p:spPr>
        <p:txBody>
          <a:bodyPr anchor="t" rtlCol="false" tIns="0" lIns="0" bIns="0" rIns="0">
            <a:spAutoFit/>
          </a:bodyPr>
          <a:lstStyle/>
          <a:p>
            <a:pPr algn="ctr">
              <a:lnSpc>
                <a:spcPts val="3243"/>
              </a:lnSpc>
              <a:spcBef>
                <a:spcPct val="0"/>
              </a:spcBef>
            </a:pPr>
            <a:r>
              <a:rPr lang="en-US" sz="2316">
                <a:solidFill>
                  <a:srgbClr val="000000"/>
                </a:solidFill>
                <a:latin typeface="Hagrid Text"/>
              </a:rPr>
              <a:t>Capitalize on the high performance observed in February by planning marketing campaigns around this time.</a:t>
            </a:r>
          </a:p>
        </p:txBody>
      </p:sp>
      <p:grpSp>
        <p:nvGrpSpPr>
          <p:cNvPr name="Group 17" id="17"/>
          <p:cNvGrpSpPr/>
          <p:nvPr/>
        </p:nvGrpSpPr>
        <p:grpSpPr>
          <a:xfrm rot="0">
            <a:off x="6464894" y="4669817"/>
            <a:ext cx="5282026" cy="947366"/>
            <a:chOff x="0" y="0"/>
            <a:chExt cx="1391151" cy="249512"/>
          </a:xfrm>
        </p:grpSpPr>
        <p:sp>
          <p:nvSpPr>
            <p:cNvPr name="Freeform 18" id="18"/>
            <p:cNvSpPr/>
            <p:nvPr/>
          </p:nvSpPr>
          <p:spPr>
            <a:xfrm flipH="false" flipV="false" rot="0">
              <a:off x="0" y="0"/>
              <a:ext cx="1391151" cy="249512"/>
            </a:xfrm>
            <a:custGeom>
              <a:avLst/>
              <a:gdLst/>
              <a:ahLst/>
              <a:cxnLst/>
              <a:rect r="r" b="b" t="t" l="l"/>
              <a:pathLst>
                <a:path h="249512" w="1391151">
                  <a:moveTo>
                    <a:pt x="29314" y="0"/>
                  </a:moveTo>
                  <a:lnTo>
                    <a:pt x="1361837" y="0"/>
                  </a:lnTo>
                  <a:cubicBezTo>
                    <a:pt x="1369611" y="0"/>
                    <a:pt x="1377068" y="3088"/>
                    <a:pt x="1382565" y="8586"/>
                  </a:cubicBezTo>
                  <a:cubicBezTo>
                    <a:pt x="1388063" y="14083"/>
                    <a:pt x="1391151" y="21540"/>
                    <a:pt x="1391151" y="29314"/>
                  </a:cubicBezTo>
                  <a:lnTo>
                    <a:pt x="1391151" y="220198"/>
                  </a:lnTo>
                  <a:cubicBezTo>
                    <a:pt x="1391151" y="236388"/>
                    <a:pt x="1378027" y="249512"/>
                    <a:pt x="1361837" y="249512"/>
                  </a:cubicBezTo>
                  <a:lnTo>
                    <a:pt x="29314" y="249512"/>
                  </a:lnTo>
                  <a:cubicBezTo>
                    <a:pt x="21540" y="249512"/>
                    <a:pt x="14083" y="246424"/>
                    <a:pt x="8586" y="240926"/>
                  </a:cubicBezTo>
                  <a:cubicBezTo>
                    <a:pt x="3088" y="235429"/>
                    <a:pt x="0" y="227972"/>
                    <a:pt x="0" y="220198"/>
                  </a:cubicBezTo>
                  <a:lnTo>
                    <a:pt x="0" y="29314"/>
                  </a:lnTo>
                  <a:cubicBezTo>
                    <a:pt x="0" y="21540"/>
                    <a:pt x="3088" y="14083"/>
                    <a:pt x="8586" y="8586"/>
                  </a:cubicBezTo>
                  <a:cubicBezTo>
                    <a:pt x="14083" y="3088"/>
                    <a:pt x="21540" y="0"/>
                    <a:pt x="29314" y="0"/>
                  </a:cubicBezTo>
                  <a:close/>
                </a:path>
              </a:pathLst>
            </a:custGeom>
            <a:solidFill>
              <a:srgbClr val="E2FF8A"/>
            </a:solidFill>
            <a:ln cap="sq">
              <a:noFill/>
              <a:prstDash val="solid"/>
              <a:miter/>
            </a:ln>
          </p:spPr>
        </p:sp>
        <p:sp>
          <p:nvSpPr>
            <p:cNvPr name="TextBox 19" id="19"/>
            <p:cNvSpPr txBox="true"/>
            <p:nvPr/>
          </p:nvSpPr>
          <p:spPr>
            <a:xfrm>
              <a:off x="0" y="-66675"/>
              <a:ext cx="1391151" cy="316187"/>
            </a:xfrm>
            <a:prstGeom prst="rect">
              <a:avLst/>
            </a:prstGeom>
          </p:spPr>
          <p:txBody>
            <a:bodyPr anchor="ctr" rtlCol="false" tIns="50800" lIns="50800" bIns="50800" rIns="50800"/>
            <a:lstStyle/>
            <a:p>
              <a:pPr algn="ctr" marL="0" indent="0" lvl="0">
                <a:lnSpc>
                  <a:spcPts val="3919"/>
                </a:lnSpc>
                <a:spcBef>
                  <a:spcPct val="0"/>
                </a:spcBef>
              </a:pPr>
              <a:r>
                <a:rPr lang="en-US" sz="2799">
                  <a:solidFill>
                    <a:srgbClr val="000000"/>
                  </a:solidFill>
                  <a:latin typeface="Hagrid Text"/>
                </a:rPr>
                <a:t>Seasonal Campaigns</a:t>
              </a:r>
            </a:p>
          </p:txBody>
        </p:sp>
      </p:grpSp>
      <p:sp>
        <p:nvSpPr>
          <p:cNvPr name="Freeform 20" id="20"/>
          <p:cNvSpPr/>
          <p:nvPr/>
        </p:nvSpPr>
        <p:spPr>
          <a:xfrm flipH="false" flipV="false" rot="0">
            <a:off x="7224300" y="1863099"/>
            <a:ext cx="10223968" cy="427548"/>
          </a:xfrm>
          <a:custGeom>
            <a:avLst/>
            <a:gdLst/>
            <a:ahLst/>
            <a:cxnLst/>
            <a:rect r="r" b="b" t="t" l="l"/>
            <a:pathLst>
              <a:path h="427548" w="10223968">
                <a:moveTo>
                  <a:pt x="0" y="0"/>
                </a:moveTo>
                <a:lnTo>
                  <a:pt x="10223968" y="0"/>
                </a:lnTo>
                <a:lnTo>
                  <a:pt x="10223968" y="427548"/>
                </a:lnTo>
                <a:lnTo>
                  <a:pt x="0" y="427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4137" y="1213371"/>
            <a:ext cx="8607271" cy="2832575"/>
          </a:xfrm>
          <a:custGeom>
            <a:avLst/>
            <a:gdLst/>
            <a:ahLst/>
            <a:cxnLst/>
            <a:rect r="r" b="b" t="t" l="l"/>
            <a:pathLst>
              <a:path h="2832575" w="8607271">
                <a:moveTo>
                  <a:pt x="0" y="0"/>
                </a:moveTo>
                <a:lnTo>
                  <a:pt x="8607270" y="0"/>
                </a:lnTo>
                <a:lnTo>
                  <a:pt x="8607270" y="2832574"/>
                </a:lnTo>
                <a:lnTo>
                  <a:pt x="0" y="2832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740639"/>
            <a:ext cx="20180364" cy="6052145"/>
            <a:chOff x="0" y="0"/>
            <a:chExt cx="5314993" cy="1593980"/>
          </a:xfrm>
        </p:grpSpPr>
        <p:sp>
          <p:nvSpPr>
            <p:cNvPr name="Freeform 4" id="4"/>
            <p:cNvSpPr/>
            <p:nvPr/>
          </p:nvSpPr>
          <p:spPr>
            <a:xfrm flipH="false" flipV="false" rot="0">
              <a:off x="0" y="0"/>
              <a:ext cx="5314993" cy="1593981"/>
            </a:xfrm>
            <a:custGeom>
              <a:avLst/>
              <a:gdLst/>
              <a:ahLst/>
              <a:cxnLst/>
              <a:rect r="r" b="b" t="t" l="l"/>
              <a:pathLst>
                <a:path h="1593981" w="5314993">
                  <a:moveTo>
                    <a:pt x="0" y="0"/>
                  </a:moveTo>
                  <a:lnTo>
                    <a:pt x="5314993" y="0"/>
                  </a:lnTo>
                  <a:lnTo>
                    <a:pt x="5314993" y="1593981"/>
                  </a:lnTo>
                  <a:lnTo>
                    <a:pt x="0" y="1593981"/>
                  </a:lnTo>
                  <a:close/>
                </a:path>
              </a:pathLst>
            </a:custGeom>
            <a:solidFill>
              <a:srgbClr val="E2FF8A"/>
            </a:solidFill>
          </p:spPr>
        </p:sp>
        <p:sp>
          <p:nvSpPr>
            <p:cNvPr name="TextBox 5" id="5"/>
            <p:cNvSpPr txBox="true"/>
            <p:nvPr/>
          </p:nvSpPr>
          <p:spPr>
            <a:xfrm>
              <a:off x="0" y="-47625"/>
              <a:ext cx="5314993" cy="16416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273104" y="3705940"/>
            <a:ext cx="6014896" cy="2069398"/>
          </a:xfrm>
          <a:custGeom>
            <a:avLst/>
            <a:gdLst/>
            <a:ahLst/>
            <a:cxnLst/>
            <a:rect r="r" b="b" t="t" l="l"/>
            <a:pathLst>
              <a:path h="2069398" w="6014896">
                <a:moveTo>
                  <a:pt x="0" y="0"/>
                </a:moveTo>
                <a:lnTo>
                  <a:pt x="6014896" y="0"/>
                </a:lnTo>
                <a:lnTo>
                  <a:pt x="6014896" y="2069398"/>
                </a:lnTo>
                <a:lnTo>
                  <a:pt x="0" y="2069398"/>
                </a:lnTo>
                <a:lnTo>
                  <a:pt x="0" y="0"/>
                </a:lnTo>
                <a:close/>
              </a:path>
            </a:pathLst>
          </a:custGeom>
          <a:blipFill>
            <a:blip r:embed="rId4"/>
            <a:stretch>
              <a:fillRect l="-24439" t="-46184" r="0" b="-56139"/>
            </a:stretch>
          </a:blipFill>
        </p:spPr>
      </p:sp>
      <p:sp>
        <p:nvSpPr>
          <p:cNvPr name="TextBox 7" id="7"/>
          <p:cNvSpPr txBox="true"/>
          <p:nvPr/>
        </p:nvSpPr>
        <p:spPr>
          <a:xfrm rot="0">
            <a:off x="1028700" y="1257300"/>
            <a:ext cx="10052604" cy="2851067"/>
          </a:xfrm>
          <a:prstGeom prst="rect">
            <a:avLst/>
          </a:prstGeom>
        </p:spPr>
        <p:txBody>
          <a:bodyPr anchor="t" rtlCol="false" tIns="0" lIns="0" bIns="0" rIns="0">
            <a:spAutoFit/>
          </a:bodyPr>
          <a:lstStyle/>
          <a:p>
            <a:pPr algn="l" marL="0" indent="0" lvl="0">
              <a:lnSpc>
                <a:spcPts val="10598"/>
              </a:lnSpc>
              <a:spcBef>
                <a:spcPct val="0"/>
              </a:spcBef>
            </a:pPr>
            <a:r>
              <a:rPr lang="en-US" sz="10815">
                <a:solidFill>
                  <a:srgbClr val="000000"/>
                </a:solidFill>
                <a:latin typeface="Hagrid Text Bold"/>
              </a:rPr>
              <a:t>Closing Remarks</a:t>
            </a:r>
          </a:p>
        </p:txBody>
      </p:sp>
      <p:sp>
        <p:nvSpPr>
          <p:cNvPr name="TextBox 8" id="8"/>
          <p:cNvSpPr txBox="true"/>
          <p:nvPr/>
        </p:nvSpPr>
        <p:spPr>
          <a:xfrm rot="0">
            <a:off x="1028700" y="5536490"/>
            <a:ext cx="11637471" cy="3721810"/>
          </a:xfrm>
          <a:prstGeom prst="rect">
            <a:avLst/>
          </a:prstGeom>
        </p:spPr>
        <p:txBody>
          <a:bodyPr anchor="t" rtlCol="false" tIns="0" lIns="0" bIns="0" rIns="0">
            <a:spAutoFit/>
          </a:bodyPr>
          <a:lstStyle/>
          <a:p>
            <a:pPr algn="l">
              <a:lnSpc>
                <a:spcPts val="4218"/>
              </a:lnSpc>
            </a:pPr>
            <a:r>
              <a:rPr lang="en-US" sz="3012">
                <a:solidFill>
                  <a:srgbClr val="000000"/>
                </a:solidFill>
                <a:latin typeface="Hagrid Text"/>
              </a:rPr>
              <a:t>The data-driven insights from the Amazon Sales analysis provide a strong foundation for strategic decisions aimed at improving sales performance and tackling the challenges observed over the years. Implementing the recommendations could be crucial in turning around the downward trends in profit.</a:t>
            </a:r>
          </a:p>
          <a:p>
            <a:pPr algn="l">
              <a:lnSpc>
                <a:spcPts val="4218"/>
              </a:lnSpc>
              <a:spcBef>
                <a:spcPct val="0"/>
              </a:spcBef>
            </a:pP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937221" cy="10287000"/>
            <a:chOff x="0" y="0"/>
            <a:chExt cx="2090461" cy="2709333"/>
          </a:xfrm>
        </p:grpSpPr>
        <p:sp>
          <p:nvSpPr>
            <p:cNvPr name="Freeform 3" id="3"/>
            <p:cNvSpPr/>
            <p:nvPr/>
          </p:nvSpPr>
          <p:spPr>
            <a:xfrm flipH="false" flipV="false" rot="0">
              <a:off x="0" y="0"/>
              <a:ext cx="2090462" cy="2709333"/>
            </a:xfrm>
            <a:custGeom>
              <a:avLst/>
              <a:gdLst/>
              <a:ahLst/>
              <a:cxnLst/>
              <a:rect r="r" b="b" t="t" l="l"/>
              <a:pathLst>
                <a:path h="2709333" w="2090462">
                  <a:moveTo>
                    <a:pt x="0" y="0"/>
                  </a:moveTo>
                  <a:lnTo>
                    <a:pt x="2090462" y="0"/>
                  </a:lnTo>
                  <a:lnTo>
                    <a:pt x="2090462" y="2709333"/>
                  </a:lnTo>
                  <a:lnTo>
                    <a:pt x="0" y="2709333"/>
                  </a:lnTo>
                  <a:close/>
                </a:path>
              </a:pathLst>
            </a:custGeom>
            <a:solidFill>
              <a:srgbClr val="E2FF8A"/>
            </a:solidFill>
          </p:spPr>
        </p:sp>
        <p:sp>
          <p:nvSpPr>
            <p:cNvPr name="TextBox 4" id="4"/>
            <p:cNvSpPr txBox="true"/>
            <p:nvPr/>
          </p:nvSpPr>
          <p:spPr>
            <a:xfrm>
              <a:off x="0" y="-47625"/>
              <a:ext cx="2090461" cy="27569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110247" y="2522053"/>
            <a:ext cx="7315200" cy="305908"/>
          </a:xfrm>
          <a:custGeom>
            <a:avLst/>
            <a:gdLst/>
            <a:ahLst/>
            <a:cxnLst/>
            <a:rect r="r" b="b" t="t" l="l"/>
            <a:pathLst>
              <a:path h="305908" w="7315200">
                <a:moveTo>
                  <a:pt x="0" y="0"/>
                </a:moveTo>
                <a:lnTo>
                  <a:pt x="7315200" y="0"/>
                </a:lnTo>
                <a:lnTo>
                  <a:pt x="7315200" y="305908"/>
                </a:lnTo>
                <a:lnTo>
                  <a:pt x="0" y="3059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56679" y="2983086"/>
            <a:ext cx="7023863" cy="4812262"/>
          </a:xfrm>
          <a:custGeom>
            <a:avLst/>
            <a:gdLst/>
            <a:ahLst/>
            <a:cxnLst/>
            <a:rect r="r" b="b" t="t" l="l"/>
            <a:pathLst>
              <a:path h="4812262" w="7023863">
                <a:moveTo>
                  <a:pt x="0" y="0"/>
                </a:moveTo>
                <a:lnTo>
                  <a:pt x="7023863" y="0"/>
                </a:lnTo>
                <a:lnTo>
                  <a:pt x="7023863" y="4812261"/>
                </a:lnTo>
                <a:lnTo>
                  <a:pt x="0" y="4812261"/>
                </a:lnTo>
                <a:lnTo>
                  <a:pt x="0" y="0"/>
                </a:lnTo>
                <a:close/>
              </a:path>
            </a:pathLst>
          </a:custGeom>
          <a:blipFill>
            <a:blip r:embed="rId4"/>
            <a:stretch>
              <a:fillRect l="0" t="0" r="-3067" b="0"/>
            </a:stretch>
          </a:blipFill>
        </p:spPr>
      </p:sp>
      <p:sp>
        <p:nvSpPr>
          <p:cNvPr name="TextBox 7" id="7"/>
          <p:cNvSpPr txBox="true"/>
          <p:nvPr/>
        </p:nvSpPr>
        <p:spPr>
          <a:xfrm rot="0">
            <a:off x="8912979" y="6915060"/>
            <a:ext cx="8346321" cy="531138"/>
          </a:xfrm>
          <a:prstGeom prst="rect">
            <a:avLst/>
          </a:prstGeom>
        </p:spPr>
        <p:txBody>
          <a:bodyPr anchor="t" rtlCol="false" tIns="0" lIns="0" bIns="0" rIns="0">
            <a:spAutoFit/>
          </a:bodyPr>
          <a:lstStyle/>
          <a:p>
            <a:pPr algn="ctr" marL="0" indent="0" lvl="0">
              <a:lnSpc>
                <a:spcPts val="3672"/>
              </a:lnSpc>
              <a:spcBef>
                <a:spcPct val="0"/>
              </a:spcBef>
            </a:pPr>
            <a:r>
              <a:rPr lang="en-US" sz="4320">
                <a:solidFill>
                  <a:srgbClr val="000000"/>
                </a:solidFill>
                <a:latin typeface="Hagrid Text Bold"/>
              </a:rPr>
              <a:t> LinkedIn       </a:t>
            </a:r>
          </a:p>
        </p:txBody>
      </p:sp>
      <p:sp>
        <p:nvSpPr>
          <p:cNvPr name="Freeform 8" id="8"/>
          <p:cNvSpPr/>
          <p:nvPr/>
        </p:nvSpPr>
        <p:spPr>
          <a:xfrm flipH="false" flipV="false" rot="0">
            <a:off x="14174859" y="6781710"/>
            <a:ext cx="558916" cy="558916"/>
          </a:xfrm>
          <a:custGeom>
            <a:avLst/>
            <a:gdLst/>
            <a:ahLst/>
            <a:cxnLst/>
            <a:rect r="r" b="b" t="t" l="l"/>
            <a:pathLst>
              <a:path h="558916" w="558916">
                <a:moveTo>
                  <a:pt x="0" y="0"/>
                </a:moveTo>
                <a:lnTo>
                  <a:pt x="558916" y="0"/>
                </a:lnTo>
                <a:lnTo>
                  <a:pt x="558916" y="558916"/>
                </a:lnTo>
                <a:lnTo>
                  <a:pt x="0" y="5589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8276393" y="1228725"/>
            <a:ext cx="8982907" cy="1446282"/>
          </a:xfrm>
          <a:prstGeom prst="rect">
            <a:avLst/>
          </a:prstGeom>
        </p:spPr>
        <p:txBody>
          <a:bodyPr anchor="t" rtlCol="false" tIns="0" lIns="0" bIns="0" rIns="0">
            <a:spAutoFit/>
          </a:bodyPr>
          <a:lstStyle/>
          <a:p>
            <a:pPr algn="ctr" marL="0" indent="0" lvl="0">
              <a:lnSpc>
                <a:spcPts val="10815"/>
              </a:lnSpc>
              <a:spcBef>
                <a:spcPct val="0"/>
              </a:spcBef>
            </a:pPr>
            <a:r>
              <a:rPr lang="en-US" sz="10815">
                <a:solidFill>
                  <a:srgbClr val="000000"/>
                </a:solidFill>
                <a:latin typeface="Hagrid Text"/>
              </a:rPr>
              <a:t>Thank you</a:t>
            </a:r>
          </a:p>
        </p:txBody>
      </p:sp>
      <p:sp>
        <p:nvSpPr>
          <p:cNvPr name="TextBox 10" id="10"/>
          <p:cNvSpPr txBox="true"/>
          <p:nvPr/>
        </p:nvSpPr>
        <p:spPr>
          <a:xfrm rot="0">
            <a:off x="8594686" y="5322541"/>
            <a:ext cx="8346321" cy="506670"/>
          </a:xfrm>
          <a:prstGeom prst="rect">
            <a:avLst/>
          </a:prstGeom>
        </p:spPr>
        <p:txBody>
          <a:bodyPr anchor="t" rtlCol="false" tIns="0" lIns="0" bIns="0" rIns="0">
            <a:spAutoFit/>
          </a:bodyPr>
          <a:lstStyle/>
          <a:p>
            <a:pPr algn="ctr">
              <a:lnSpc>
                <a:spcPts val="4098"/>
              </a:lnSpc>
            </a:pPr>
            <a:r>
              <a:rPr lang="en-US" sz="2927" u="sng">
                <a:solidFill>
                  <a:srgbClr val="000000"/>
                </a:solidFill>
                <a:latin typeface="Hagrid Text"/>
                <a:hlinkClick r:id="rId7" tooltip="https://github.com/shravanichandane/UNIFIED_MENTOR_TASKS"/>
              </a:rPr>
              <a:t>LINK</a:t>
            </a:r>
          </a:p>
        </p:txBody>
      </p:sp>
      <p:sp>
        <p:nvSpPr>
          <p:cNvPr name="TextBox 11" id="11"/>
          <p:cNvSpPr txBox="true"/>
          <p:nvPr/>
        </p:nvSpPr>
        <p:spPr>
          <a:xfrm rot="0">
            <a:off x="8594686" y="4676020"/>
            <a:ext cx="8346321" cy="531138"/>
          </a:xfrm>
          <a:prstGeom prst="rect">
            <a:avLst/>
          </a:prstGeom>
        </p:spPr>
        <p:txBody>
          <a:bodyPr anchor="t" rtlCol="false" tIns="0" lIns="0" bIns="0" rIns="0">
            <a:spAutoFit/>
          </a:bodyPr>
          <a:lstStyle/>
          <a:p>
            <a:pPr algn="ctr" marL="0" indent="0" lvl="0">
              <a:lnSpc>
                <a:spcPts val="3672"/>
              </a:lnSpc>
              <a:spcBef>
                <a:spcPct val="0"/>
              </a:spcBef>
            </a:pPr>
            <a:r>
              <a:rPr lang="en-US" sz="4320">
                <a:solidFill>
                  <a:srgbClr val="000000"/>
                </a:solidFill>
                <a:latin typeface="Hagrid Text Bold"/>
              </a:rPr>
              <a:t> Github      </a:t>
            </a:r>
            <a:r>
              <a:rPr lang="en-US" sz="4320" u="none">
                <a:solidFill>
                  <a:srgbClr val="000000"/>
                </a:solidFill>
                <a:latin typeface="Hagrid Text Bold"/>
              </a:rPr>
              <a:t> </a:t>
            </a:r>
          </a:p>
        </p:txBody>
      </p:sp>
      <p:sp>
        <p:nvSpPr>
          <p:cNvPr name="Freeform 12" id="12"/>
          <p:cNvSpPr/>
          <p:nvPr/>
        </p:nvSpPr>
        <p:spPr>
          <a:xfrm flipH="false" flipV="false" rot="0">
            <a:off x="13528146" y="4637005"/>
            <a:ext cx="646713" cy="399786"/>
          </a:xfrm>
          <a:custGeom>
            <a:avLst/>
            <a:gdLst/>
            <a:ahLst/>
            <a:cxnLst/>
            <a:rect r="r" b="b" t="t" l="l"/>
            <a:pathLst>
              <a:path h="399786" w="646713">
                <a:moveTo>
                  <a:pt x="0" y="0"/>
                </a:moveTo>
                <a:lnTo>
                  <a:pt x="646713" y="0"/>
                </a:lnTo>
                <a:lnTo>
                  <a:pt x="646713" y="399786"/>
                </a:lnTo>
                <a:lnTo>
                  <a:pt x="0" y="3997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8594686" y="7728672"/>
            <a:ext cx="8346321" cy="506670"/>
          </a:xfrm>
          <a:prstGeom prst="rect">
            <a:avLst/>
          </a:prstGeom>
        </p:spPr>
        <p:txBody>
          <a:bodyPr anchor="t" rtlCol="false" tIns="0" lIns="0" bIns="0" rIns="0">
            <a:spAutoFit/>
          </a:bodyPr>
          <a:lstStyle/>
          <a:p>
            <a:pPr algn="ctr">
              <a:lnSpc>
                <a:spcPts val="4098"/>
              </a:lnSpc>
            </a:pPr>
            <a:r>
              <a:rPr lang="en-US" sz="2927" u="sng">
                <a:solidFill>
                  <a:srgbClr val="000000"/>
                </a:solidFill>
                <a:latin typeface="Hagrid Text"/>
                <a:hlinkClick r:id="rId10" tooltip="https://www.linkedin.com/in/shravani-chandane-58ab062b6/"/>
              </a:rPr>
              <a:t>LINK</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4388" y="1161790"/>
            <a:ext cx="7487327" cy="7963420"/>
            <a:chOff x="0" y="0"/>
            <a:chExt cx="1988153" cy="2114573"/>
          </a:xfrm>
        </p:grpSpPr>
        <p:sp>
          <p:nvSpPr>
            <p:cNvPr name="Freeform 3" id="3"/>
            <p:cNvSpPr/>
            <p:nvPr/>
          </p:nvSpPr>
          <p:spPr>
            <a:xfrm flipH="false" flipV="false" rot="0">
              <a:off x="0" y="0"/>
              <a:ext cx="1988153" cy="2114573"/>
            </a:xfrm>
            <a:custGeom>
              <a:avLst/>
              <a:gdLst/>
              <a:ahLst/>
              <a:cxnLst/>
              <a:rect r="r" b="b" t="t" l="l"/>
              <a:pathLst>
                <a:path h="2114573" w="1988153">
                  <a:moveTo>
                    <a:pt x="20680" y="0"/>
                  </a:moveTo>
                  <a:lnTo>
                    <a:pt x="1967473" y="0"/>
                  </a:lnTo>
                  <a:cubicBezTo>
                    <a:pt x="1978894" y="0"/>
                    <a:pt x="1988153" y="9259"/>
                    <a:pt x="1988153" y="20680"/>
                  </a:cubicBezTo>
                  <a:lnTo>
                    <a:pt x="1988153" y="2093893"/>
                  </a:lnTo>
                  <a:cubicBezTo>
                    <a:pt x="1988153" y="2105314"/>
                    <a:pt x="1978894" y="2114573"/>
                    <a:pt x="1967473" y="2114573"/>
                  </a:cubicBezTo>
                  <a:lnTo>
                    <a:pt x="20680" y="2114573"/>
                  </a:lnTo>
                  <a:cubicBezTo>
                    <a:pt x="9259" y="2114573"/>
                    <a:pt x="0" y="2105314"/>
                    <a:pt x="0" y="2093893"/>
                  </a:cubicBezTo>
                  <a:lnTo>
                    <a:pt x="0" y="20680"/>
                  </a:lnTo>
                  <a:cubicBezTo>
                    <a:pt x="0" y="9259"/>
                    <a:pt x="9259" y="0"/>
                    <a:pt x="20680" y="0"/>
                  </a:cubicBezTo>
                  <a:close/>
                </a:path>
              </a:pathLst>
            </a:custGeom>
            <a:solidFill>
              <a:srgbClr val="E2FF8A"/>
            </a:solidFill>
          </p:spPr>
        </p:sp>
        <p:sp>
          <p:nvSpPr>
            <p:cNvPr name="TextBox 4" id="4"/>
            <p:cNvSpPr txBox="true"/>
            <p:nvPr/>
          </p:nvSpPr>
          <p:spPr>
            <a:xfrm>
              <a:off x="0" y="-85725"/>
              <a:ext cx="1988153" cy="2200298"/>
            </a:xfrm>
            <a:prstGeom prst="rect">
              <a:avLst/>
            </a:prstGeom>
          </p:spPr>
          <p:txBody>
            <a:bodyPr anchor="ctr" rtlCol="false" tIns="50800" lIns="50800" bIns="50800" rIns="50800"/>
            <a:lstStyle/>
            <a:p>
              <a:pPr algn="ctr">
                <a:lnSpc>
                  <a:spcPts val="5739"/>
                </a:lnSpc>
              </a:pPr>
            </a:p>
          </p:txBody>
        </p:sp>
      </p:grpSp>
      <p:sp>
        <p:nvSpPr>
          <p:cNvPr name="Freeform 5" id="5"/>
          <p:cNvSpPr/>
          <p:nvPr/>
        </p:nvSpPr>
        <p:spPr>
          <a:xfrm flipH="false" flipV="false" rot="0">
            <a:off x="8851407" y="1340184"/>
            <a:ext cx="8607271" cy="2832575"/>
          </a:xfrm>
          <a:custGeom>
            <a:avLst/>
            <a:gdLst/>
            <a:ahLst/>
            <a:cxnLst/>
            <a:rect r="r" b="b" t="t" l="l"/>
            <a:pathLst>
              <a:path h="2832575" w="8607271">
                <a:moveTo>
                  <a:pt x="0" y="0"/>
                </a:moveTo>
                <a:lnTo>
                  <a:pt x="8607271" y="0"/>
                </a:lnTo>
                <a:lnTo>
                  <a:pt x="8607271" y="2832574"/>
                </a:lnTo>
                <a:lnTo>
                  <a:pt x="0" y="2832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5214" y="1686843"/>
            <a:ext cx="6245673" cy="6799540"/>
          </a:xfrm>
          <a:custGeom>
            <a:avLst/>
            <a:gdLst/>
            <a:ahLst/>
            <a:cxnLst/>
            <a:rect r="r" b="b" t="t" l="l"/>
            <a:pathLst>
              <a:path h="6799540" w="6245673">
                <a:moveTo>
                  <a:pt x="0" y="0"/>
                </a:moveTo>
                <a:lnTo>
                  <a:pt x="6245673" y="0"/>
                </a:lnTo>
                <a:lnTo>
                  <a:pt x="6245673" y="6799540"/>
                </a:lnTo>
                <a:lnTo>
                  <a:pt x="0" y="6799540"/>
                </a:lnTo>
                <a:lnTo>
                  <a:pt x="0" y="0"/>
                </a:lnTo>
                <a:close/>
              </a:path>
            </a:pathLst>
          </a:custGeom>
          <a:blipFill>
            <a:blip r:embed="rId4"/>
            <a:stretch>
              <a:fillRect l="-40723" t="0" r="-40723" b="0"/>
            </a:stretch>
          </a:blipFill>
        </p:spPr>
      </p:sp>
      <p:sp>
        <p:nvSpPr>
          <p:cNvPr name="TextBox 7" id="7"/>
          <p:cNvSpPr txBox="true"/>
          <p:nvPr/>
        </p:nvSpPr>
        <p:spPr>
          <a:xfrm rot="0">
            <a:off x="9002900" y="1829718"/>
            <a:ext cx="8256400" cy="1164604"/>
          </a:xfrm>
          <a:prstGeom prst="rect">
            <a:avLst/>
          </a:prstGeom>
        </p:spPr>
        <p:txBody>
          <a:bodyPr anchor="t" rtlCol="false" tIns="0" lIns="0" bIns="0" rIns="0">
            <a:spAutoFit/>
          </a:bodyPr>
          <a:lstStyle/>
          <a:p>
            <a:pPr algn="r" marL="0" indent="0" lvl="0">
              <a:lnSpc>
                <a:spcPts val="8347"/>
              </a:lnSpc>
            </a:pPr>
            <a:r>
              <a:rPr lang="en-US" sz="8347">
                <a:solidFill>
                  <a:srgbClr val="000000"/>
                </a:solidFill>
                <a:latin typeface="Hagrid Text Bold"/>
              </a:rPr>
              <a:t> Introduction</a:t>
            </a:r>
          </a:p>
        </p:txBody>
      </p:sp>
      <p:sp>
        <p:nvSpPr>
          <p:cNvPr name="TextBox 8" id="8"/>
          <p:cNvSpPr txBox="true"/>
          <p:nvPr/>
        </p:nvSpPr>
        <p:spPr>
          <a:xfrm rot="0">
            <a:off x="9002900" y="4574813"/>
            <a:ext cx="8455778" cy="3676752"/>
          </a:xfrm>
          <a:prstGeom prst="rect">
            <a:avLst/>
          </a:prstGeom>
        </p:spPr>
        <p:txBody>
          <a:bodyPr anchor="t" rtlCol="false" tIns="0" lIns="0" bIns="0" rIns="0">
            <a:spAutoFit/>
          </a:bodyPr>
          <a:lstStyle/>
          <a:p>
            <a:pPr algn="just">
              <a:lnSpc>
                <a:spcPts val="4191"/>
              </a:lnSpc>
            </a:pPr>
            <a:r>
              <a:rPr lang="en-US" sz="2993">
                <a:solidFill>
                  <a:srgbClr val="000000"/>
                </a:solidFill>
                <a:latin typeface="Hagrid Text"/>
              </a:rPr>
              <a:t>This presentation outlines the trends and key findings from the Amazon Sales Data analysis for the project titled "Analyzing Amazon Sales Data" focusing on the period from 2010 to 2017. The analysis utilized Power BI for ETL, data manipulation tasks, and visualizations .</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59307" y="-1642081"/>
            <a:ext cx="6431756" cy="5855591"/>
            <a:chOff x="0" y="0"/>
            <a:chExt cx="812800" cy="739988"/>
          </a:xfrm>
        </p:grpSpPr>
        <p:sp>
          <p:nvSpPr>
            <p:cNvPr name="Freeform 3" id="3"/>
            <p:cNvSpPr/>
            <p:nvPr/>
          </p:nvSpPr>
          <p:spPr>
            <a:xfrm flipH="false" flipV="false" rot="0">
              <a:off x="0" y="0"/>
              <a:ext cx="812800" cy="739988"/>
            </a:xfrm>
            <a:custGeom>
              <a:avLst/>
              <a:gdLst/>
              <a:ahLst/>
              <a:cxnLst/>
              <a:rect r="r" b="b" t="t" l="l"/>
              <a:pathLst>
                <a:path h="739988" w="812800">
                  <a:moveTo>
                    <a:pt x="406400" y="0"/>
                  </a:moveTo>
                  <a:cubicBezTo>
                    <a:pt x="181951" y="0"/>
                    <a:pt x="0" y="165652"/>
                    <a:pt x="0" y="369994"/>
                  </a:cubicBezTo>
                  <a:cubicBezTo>
                    <a:pt x="0" y="574336"/>
                    <a:pt x="181951" y="739988"/>
                    <a:pt x="406400" y="739988"/>
                  </a:cubicBezTo>
                  <a:cubicBezTo>
                    <a:pt x="630849" y="739988"/>
                    <a:pt x="812800" y="574336"/>
                    <a:pt x="812800" y="369994"/>
                  </a:cubicBezTo>
                  <a:cubicBezTo>
                    <a:pt x="812800" y="165652"/>
                    <a:pt x="630849" y="0"/>
                    <a:pt x="406400" y="0"/>
                  </a:cubicBezTo>
                  <a:close/>
                </a:path>
              </a:pathLst>
            </a:custGeom>
            <a:solidFill>
              <a:srgbClr val="E2FF8A"/>
            </a:solidFill>
          </p:spPr>
        </p:sp>
        <p:sp>
          <p:nvSpPr>
            <p:cNvPr name="TextBox 4" id="4"/>
            <p:cNvSpPr txBox="true"/>
            <p:nvPr/>
          </p:nvSpPr>
          <p:spPr>
            <a:xfrm>
              <a:off x="76200" y="21749"/>
              <a:ext cx="660400" cy="64886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063571">
            <a:off x="9604412" y="560442"/>
            <a:ext cx="4099837" cy="4114800"/>
          </a:xfrm>
          <a:custGeom>
            <a:avLst/>
            <a:gdLst/>
            <a:ahLst/>
            <a:cxnLst/>
            <a:rect r="r" b="b" t="t" l="l"/>
            <a:pathLst>
              <a:path h="4114800" w="4099837">
                <a:moveTo>
                  <a:pt x="0" y="0"/>
                </a:moveTo>
                <a:lnTo>
                  <a:pt x="4099837" y="0"/>
                </a:lnTo>
                <a:lnTo>
                  <a:pt x="409983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6099" y="325264"/>
            <a:ext cx="10765016" cy="1644112"/>
          </a:xfrm>
          <a:custGeom>
            <a:avLst/>
            <a:gdLst/>
            <a:ahLst/>
            <a:cxnLst/>
            <a:rect r="r" b="b" t="t" l="l"/>
            <a:pathLst>
              <a:path h="1644112" w="10765016">
                <a:moveTo>
                  <a:pt x="0" y="0"/>
                </a:moveTo>
                <a:lnTo>
                  <a:pt x="10765016" y="0"/>
                </a:lnTo>
                <a:lnTo>
                  <a:pt x="10765016" y="1644111"/>
                </a:lnTo>
                <a:lnTo>
                  <a:pt x="0" y="1644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8162344" y="4773385"/>
            <a:ext cx="9635934" cy="5363867"/>
            <a:chOff x="0" y="0"/>
            <a:chExt cx="2648991" cy="1474568"/>
          </a:xfrm>
        </p:grpSpPr>
        <p:sp>
          <p:nvSpPr>
            <p:cNvPr name="Freeform 8" id="8"/>
            <p:cNvSpPr/>
            <p:nvPr/>
          </p:nvSpPr>
          <p:spPr>
            <a:xfrm flipH="false" flipV="false" rot="0">
              <a:off x="0" y="0"/>
              <a:ext cx="2648991" cy="1474568"/>
            </a:xfrm>
            <a:custGeom>
              <a:avLst/>
              <a:gdLst/>
              <a:ahLst/>
              <a:cxnLst/>
              <a:rect r="r" b="b" t="t" l="l"/>
              <a:pathLst>
                <a:path h="1474568" w="2648991">
                  <a:moveTo>
                    <a:pt x="16069" y="0"/>
                  </a:moveTo>
                  <a:lnTo>
                    <a:pt x="2632923" y="0"/>
                  </a:lnTo>
                  <a:cubicBezTo>
                    <a:pt x="2641797" y="0"/>
                    <a:pt x="2648991" y="7194"/>
                    <a:pt x="2648991" y="16069"/>
                  </a:cubicBezTo>
                  <a:lnTo>
                    <a:pt x="2648991" y="1458499"/>
                  </a:lnTo>
                  <a:cubicBezTo>
                    <a:pt x="2648991" y="1462761"/>
                    <a:pt x="2647298" y="1466848"/>
                    <a:pt x="2644285" y="1469861"/>
                  </a:cubicBezTo>
                  <a:cubicBezTo>
                    <a:pt x="2641272" y="1472875"/>
                    <a:pt x="2637184" y="1474568"/>
                    <a:pt x="2632923" y="1474568"/>
                  </a:cubicBezTo>
                  <a:lnTo>
                    <a:pt x="16069" y="1474568"/>
                  </a:lnTo>
                  <a:cubicBezTo>
                    <a:pt x="11807" y="1474568"/>
                    <a:pt x="7720" y="1472875"/>
                    <a:pt x="4706" y="1469861"/>
                  </a:cubicBezTo>
                  <a:cubicBezTo>
                    <a:pt x="1693" y="1466848"/>
                    <a:pt x="0" y="1462761"/>
                    <a:pt x="0" y="1458499"/>
                  </a:cubicBezTo>
                  <a:lnTo>
                    <a:pt x="0" y="16069"/>
                  </a:lnTo>
                  <a:cubicBezTo>
                    <a:pt x="0" y="11807"/>
                    <a:pt x="1693" y="7720"/>
                    <a:pt x="4706" y="4706"/>
                  </a:cubicBezTo>
                  <a:cubicBezTo>
                    <a:pt x="7720" y="1693"/>
                    <a:pt x="11807" y="0"/>
                    <a:pt x="16069" y="0"/>
                  </a:cubicBezTo>
                  <a:close/>
                </a:path>
              </a:pathLst>
            </a:custGeom>
            <a:solidFill>
              <a:srgbClr val="FFFFFF"/>
            </a:solidFill>
            <a:ln w="190500" cap="sq">
              <a:solidFill>
                <a:srgbClr val="E2FF8A"/>
              </a:solidFill>
              <a:prstDash val="solid"/>
              <a:miter/>
            </a:ln>
          </p:spPr>
        </p:sp>
        <p:sp>
          <p:nvSpPr>
            <p:cNvPr name="TextBox 9" id="9"/>
            <p:cNvSpPr txBox="true"/>
            <p:nvPr/>
          </p:nvSpPr>
          <p:spPr>
            <a:xfrm>
              <a:off x="0" y="-85725"/>
              <a:ext cx="2648991" cy="1560293"/>
            </a:xfrm>
            <a:prstGeom prst="rect">
              <a:avLst/>
            </a:prstGeom>
          </p:spPr>
          <p:txBody>
            <a:bodyPr anchor="ctr" rtlCol="false" tIns="50800" lIns="50800" bIns="50800" rIns="50800"/>
            <a:lstStyle/>
            <a:p>
              <a:pPr algn="ctr">
                <a:lnSpc>
                  <a:spcPts val="5739"/>
                </a:lnSpc>
              </a:pPr>
            </a:p>
            <a:p>
              <a:pPr algn="ctr">
                <a:lnSpc>
                  <a:spcPts val="5739"/>
                </a:lnSpc>
              </a:pPr>
            </a:p>
          </p:txBody>
        </p:sp>
      </p:grpSp>
      <p:sp>
        <p:nvSpPr>
          <p:cNvPr name="Freeform 10" id="10"/>
          <p:cNvSpPr/>
          <p:nvPr/>
        </p:nvSpPr>
        <p:spPr>
          <a:xfrm flipH="false" flipV="false" rot="0">
            <a:off x="8474506" y="5081919"/>
            <a:ext cx="8969602" cy="4746800"/>
          </a:xfrm>
          <a:custGeom>
            <a:avLst/>
            <a:gdLst/>
            <a:ahLst/>
            <a:cxnLst/>
            <a:rect r="r" b="b" t="t" l="l"/>
            <a:pathLst>
              <a:path h="4746800" w="8969602">
                <a:moveTo>
                  <a:pt x="0" y="0"/>
                </a:moveTo>
                <a:lnTo>
                  <a:pt x="8969602" y="0"/>
                </a:lnTo>
                <a:lnTo>
                  <a:pt x="8969602" y="4746800"/>
                </a:lnTo>
                <a:lnTo>
                  <a:pt x="0" y="4746800"/>
                </a:lnTo>
                <a:lnTo>
                  <a:pt x="0" y="0"/>
                </a:lnTo>
                <a:close/>
              </a:path>
            </a:pathLst>
          </a:custGeom>
          <a:blipFill>
            <a:blip r:embed="rId7"/>
            <a:stretch>
              <a:fillRect l="0" t="0" r="0" b="0"/>
            </a:stretch>
          </a:blipFill>
        </p:spPr>
      </p:sp>
      <p:sp>
        <p:nvSpPr>
          <p:cNvPr name="TextBox 11" id="11"/>
          <p:cNvSpPr txBox="true"/>
          <p:nvPr/>
        </p:nvSpPr>
        <p:spPr>
          <a:xfrm rot="0">
            <a:off x="-3288862" y="2694042"/>
            <a:ext cx="14200597" cy="384175"/>
          </a:xfrm>
          <a:prstGeom prst="rect">
            <a:avLst/>
          </a:prstGeom>
        </p:spPr>
        <p:txBody>
          <a:bodyPr anchor="t" rtlCol="false" tIns="0" lIns="0" bIns="0" rIns="0">
            <a:spAutoFit/>
          </a:bodyPr>
          <a:lstStyle/>
          <a:p>
            <a:pPr algn="ctr">
              <a:lnSpc>
                <a:spcPts val="2501"/>
              </a:lnSpc>
            </a:pPr>
            <a:r>
              <a:rPr lang="en-US" sz="2942">
                <a:solidFill>
                  <a:srgbClr val="000000"/>
                </a:solidFill>
                <a:latin typeface="Hagrid Text Bold"/>
              </a:rPr>
              <a:t>Sum of Units Sold Dynamics</a:t>
            </a:r>
          </a:p>
        </p:txBody>
      </p:sp>
      <p:sp>
        <p:nvSpPr>
          <p:cNvPr name="TextBox 12" id="12"/>
          <p:cNvSpPr txBox="true"/>
          <p:nvPr/>
        </p:nvSpPr>
        <p:spPr>
          <a:xfrm rot="0">
            <a:off x="13614581" y="956055"/>
            <a:ext cx="4471705" cy="2122162"/>
          </a:xfrm>
          <a:prstGeom prst="rect">
            <a:avLst/>
          </a:prstGeom>
        </p:spPr>
        <p:txBody>
          <a:bodyPr anchor="t" rtlCol="false" tIns="0" lIns="0" bIns="0" rIns="0">
            <a:spAutoFit/>
          </a:bodyPr>
          <a:lstStyle/>
          <a:p>
            <a:pPr algn="l">
              <a:lnSpc>
                <a:spcPts val="8505"/>
              </a:lnSpc>
            </a:pPr>
            <a:r>
              <a:rPr lang="en-US" sz="6075">
                <a:solidFill>
                  <a:srgbClr val="000000"/>
                </a:solidFill>
                <a:latin typeface="Hagrid"/>
              </a:rPr>
              <a:t>High-Level </a:t>
            </a:r>
          </a:p>
          <a:p>
            <a:pPr algn="l">
              <a:lnSpc>
                <a:spcPts val="8505"/>
              </a:lnSpc>
              <a:spcBef>
                <a:spcPct val="0"/>
              </a:spcBef>
            </a:pPr>
            <a:r>
              <a:rPr lang="en-US" sz="6075">
                <a:solidFill>
                  <a:srgbClr val="000000"/>
                </a:solidFill>
                <a:latin typeface="Hagrid"/>
              </a:rPr>
              <a:t>    Trends </a:t>
            </a:r>
          </a:p>
        </p:txBody>
      </p:sp>
      <p:sp>
        <p:nvSpPr>
          <p:cNvPr name="TextBox 13" id="13"/>
          <p:cNvSpPr txBox="true"/>
          <p:nvPr/>
        </p:nvSpPr>
        <p:spPr>
          <a:xfrm rot="0">
            <a:off x="342893" y="3340120"/>
            <a:ext cx="6937088" cy="3316815"/>
          </a:xfrm>
          <a:prstGeom prst="rect">
            <a:avLst/>
          </a:prstGeom>
        </p:spPr>
        <p:txBody>
          <a:bodyPr anchor="t" rtlCol="false" tIns="0" lIns="0" bIns="0" rIns="0">
            <a:spAutoFit/>
          </a:bodyPr>
          <a:lstStyle/>
          <a:p>
            <a:pPr algn="ctr">
              <a:lnSpc>
                <a:spcPts val="3798"/>
              </a:lnSpc>
            </a:pPr>
            <a:r>
              <a:rPr lang="en-US" sz="2713">
                <a:solidFill>
                  <a:srgbClr val="000000"/>
                </a:solidFill>
                <a:latin typeface="Hagrid Text"/>
              </a:rPr>
              <a:t>- July had the highest units sold at 76,201, marking a 425.63% increase compared to March, which had the lowest at 14,497.</a:t>
            </a:r>
          </a:p>
          <a:p>
            <a:pPr algn="ctr">
              <a:lnSpc>
                <a:spcPts val="3798"/>
              </a:lnSpc>
            </a:pPr>
            <a:r>
              <a:rPr lang="en-US" sz="2713">
                <a:solidFill>
                  <a:srgbClr val="000000"/>
                </a:solidFill>
                <a:latin typeface="Hagrid Text"/>
              </a:rPr>
              <a:t> - A notable trend is the decline starting from 2012, with a decrease of 49.75% over 5 years.</a:t>
            </a:r>
          </a:p>
        </p:txBody>
      </p:sp>
      <p:sp>
        <p:nvSpPr>
          <p:cNvPr name="TextBox 14" id="14"/>
          <p:cNvSpPr txBox="true"/>
          <p:nvPr/>
        </p:nvSpPr>
        <p:spPr>
          <a:xfrm rot="0">
            <a:off x="342893" y="310376"/>
            <a:ext cx="9836024" cy="975339"/>
          </a:xfrm>
          <a:prstGeom prst="rect">
            <a:avLst/>
          </a:prstGeom>
        </p:spPr>
        <p:txBody>
          <a:bodyPr anchor="t" rtlCol="false" tIns="0" lIns="0" bIns="0" rIns="0">
            <a:spAutoFit/>
          </a:bodyPr>
          <a:lstStyle/>
          <a:p>
            <a:pPr algn="l" marL="0" indent="0" lvl="0">
              <a:lnSpc>
                <a:spcPts val="7013"/>
              </a:lnSpc>
            </a:pPr>
            <a:r>
              <a:rPr lang="en-US" sz="7156">
                <a:solidFill>
                  <a:srgbClr val="000000"/>
                </a:solidFill>
                <a:latin typeface="Hagrid Text Bold"/>
              </a:rPr>
              <a:t>Analysis Overview</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8367" y="-1588161"/>
            <a:ext cx="6431756" cy="5855591"/>
            <a:chOff x="0" y="0"/>
            <a:chExt cx="812800" cy="739988"/>
          </a:xfrm>
        </p:grpSpPr>
        <p:sp>
          <p:nvSpPr>
            <p:cNvPr name="Freeform 3" id="3"/>
            <p:cNvSpPr/>
            <p:nvPr/>
          </p:nvSpPr>
          <p:spPr>
            <a:xfrm flipH="false" flipV="false" rot="0">
              <a:off x="0" y="0"/>
              <a:ext cx="812800" cy="739988"/>
            </a:xfrm>
            <a:custGeom>
              <a:avLst/>
              <a:gdLst/>
              <a:ahLst/>
              <a:cxnLst/>
              <a:rect r="r" b="b" t="t" l="l"/>
              <a:pathLst>
                <a:path h="739988" w="812800">
                  <a:moveTo>
                    <a:pt x="406400" y="0"/>
                  </a:moveTo>
                  <a:cubicBezTo>
                    <a:pt x="181951" y="0"/>
                    <a:pt x="0" y="165652"/>
                    <a:pt x="0" y="369994"/>
                  </a:cubicBezTo>
                  <a:cubicBezTo>
                    <a:pt x="0" y="574336"/>
                    <a:pt x="181951" y="739988"/>
                    <a:pt x="406400" y="739988"/>
                  </a:cubicBezTo>
                  <a:cubicBezTo>
                    <a:pt x="630849" y="739988"/>
                    <a:pt x="812800" y="574336"/>
                    <a:pt x="812800" y="369994"/>
                  </a:cubicBezTo>
                  <a:cubicBezTo>
                    <a:pt x="812800" y="165652"/>
                    <a:pt x="630849" y="0"/>
                    <a:pt x="406400" y="0"/>
                  </a:cubicBezTo>
                  <a:close/>
                </a:path>
              </a:pathLst>
            </a:custGeom>
            <a:solidFill>
              <a:srgbClr val="E2FF8A"/>
            </a:solidFill>
          </p:spPr>
        </p:sp>
        <p:sp>
          <p:nvSpPr>
            <p:cNvPr name="TextBox 4" id="4"/>
            <p:cNvSpPr txBox="true"/>
            <p:nvPr/>
          </p:nvSpPr>
          <p:spPr>
            <a:xfrm>
              <a:off x="76200" y="21749"/>
              <a:ext cx="660400" cy="64886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3560087">
            <a:off x="4278883" y="499739"/>
            <a:ext cx="4099837" cy="4114800"/>
          </a:xfrm>
          <a:custGeom>
            <a:avLst/>
            <a:gdLst/>
            <a:ahLst/>
            <a:cxnLst/>
            <a:rect r="r" b="b" t="t" l="l"/>
            <a:pathLst>
              <a:path h="4114800" w="4099837">
                <a:moveTo>
                  <a:pt x="0" y="0"/>
                </a:moveTo>
                <a:lnTo>
                  <a:pt x="4099837" y="0"/>
                </a:lnTo>
                <a:lnTo>
                  <a:pt x="409983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270429" y="4729494"/>
            <a:ext cx="10101647" cy="5367924"/>
            <a:chOff x="0" y="0"/>
            <a:chExt cx="2777019" cy="1475683"/>
          </a:xfrm>
        </p:grpSpPr>
        <p:sp>
          <p:nvSpPr>
            <p:cNvPr name="Freeform 7" id="7"/>
            <p:cNvSpPr/>
            <p:nvPr/>
          </p:nvSpPr>
          <p:spPr>
            <a:xfrm flipH="false" flipV="false" rot="0">
              <a:off x="0" y="0"/>
              <a:ext cx="2777019" cy="1475683"/>
            </a:xfrm>
            <a:custGeom>
              <a:avLst/>
              <a:gdLst/>
              <a:ahLst/>
              <a:cxnLst/>
              <a:rect r="r" b="b" t="t" l="l"/>
              <a:pathLst>
                <a:path h="1475683" w="2777019">
                  <a:moveTo>
                    <a:pt x="15328" y="0"/>
                  </a:moveTo>
                  <a:lnTo>
                    <a:pt x="2761692" y="0"/>
                  </a:lnTo>
                  <a:cubicBezTo>
                    <a:pt x="2765757" y="0"/>
                    <a:pt x="2769655" y="1615"/>
                    <a:pt x="2772530" y="4489"/>
                  </a:cubicBezTo>
                  <a:cubicBezTo>
                    <a:pt x="2775405" y="7364"/>
                    <a:pt x="2777019" y="11263"/>
                    <a:pt x="2777019" y="15328"/>
                  </a:cubicBezTo>
                  <a:lnTo>
                    <a:pt x="2777019" y="1460355"/>
                  </a:lnTo>
                  <a:cubicBezTo>
                    <a:pt x="2777019" y="1468821"/>
                    <a:pt x="2770157" y="1475683"/>
                    <a:pt x="2761692" y="1475683"/>
                  </a:cubicBezTo>
                  <a:lnTo>
                    <a:pt x="15328" y="1475683"/>
                  </a:lnTo>
                  <a:cubicBezTo>
                    <a:pt x="11263" y="1475683"/>
                    <a:pt x="7364" y="1474068"/>
                    <a:pt x="4489" y="1471194"/>
                  </a:cubicBezTo>
                  <a:cubicBezTo>
                    <a:pt x="1615" y="1468319"/>
                    <a:pt x="0" y="1464420"/>
                    <a:pt x="0" y="1460355"/>
                  </a:cubicBezTo>
                  <a:lnTo>
                    <a:pt x="0" y="15328"/>
                  </a:lnTo>
                  <a:cubicBezTo>
                    <a:pt x="0" y="6863"/>
                    <a:pt x="6863" y="0"/>
                    <a:pt x="15328" y="0"/>
                  </a:cubicBezTo>
                  <a:close/>
                </a:path>
              </a:pathLst>
            </a:custGeom>
            <a:solidFill>
              <a:srgbClr val="FFFFFF"/>
            </a:solidFill>
            <a:ln w="190500" cap="sq">
              <a:solidFill>
                <a:srgbClr val="E2FF8A"/>
              </a:solidFill>
              <a:prstDash val="solid"/>
              <a:miter/>
            </a:ln>
          </p:spPr>
        </p:sp>
        <p:sp>
          <p:nvSpPr>
            <p:cNvPr name="TextBox 8" id="8"/>
            <p:cNvSpPr txBox="true"/>
            <p:nvPr/>
          </p:nvSpPr>
          <p:spPr>
            <a:xfrm>
              <a:off x="0" y="-85725"/>
              <a:ext cx="2777019" cy="1561408"/>
            </a:xfrm>
            <a:prstGeom prst="rect">
              <a:avLst/>
            </a:prstGeom>
          </p:spPr>
          <p:txBody>
            <a:bodyPr anchor="ctr" rtlCol="false" tIns="50800" lIns="50800" bIns="50800" rIns="50800"/>
            <a:lstStyle/>
            <a:p>
              <a:pPr algn="ctr">
                <a:lnSpc>
                  <a:spcPts val="5739"/>
                </a:lnSpc>
              </a:pPr>
            </a:p>
            <a:p>
              <a:pPr algn="ctr">
                <a:lnSpc>
                  <a:spcPts val="5739"/>
                </a:lnSpc>
              </a:pPr>
            </a:p>
          </p:txBody>
        </p:sp>
      </p:grpSp>
      <p:sp>
        <p:nvSpPr>
          <p:cNvPr name="Freeform 9" id="9"/>
          <p:cNvSpPr/>
          <p:nvPr/>
        </p:nvSpPr>
        <p:spPr>
          <a:xfrm flipH="false" flipV="false" rot="0">
            <a:off x="495293" y="4996194"/>
            <a:ext cx="9576194" cy="4767617"/>
          </a:xfrm>
          <a:custGeom>
            <a:avLst/>
            <a:gdLst/>
            <a:ahLst/>
            <a:cxnLst/>
            <a:rect r="r" b="b" t="t" l="l"/>
            <a:pathLst>
              <a:path h="4767617" w="9576194">
                <a:moveTo>
                  <a:pt x="0" y="0"/>
                </a:moveTo>
                <a:lnTo>
                  <a:pt x="9576193" y="0"/>
                </a:lnTo>
                <a:lnTo>
                  <a:pt x="9576193" y="4767616"/>
                </a:lnTo>
                <a:lnTo>
                  <a:pt x="0" y="4767616"/>
                </a:lnTo>
                <a:lnTo>
                  <a:pt x="0" y="0"/>
                </a:lnTo>
                <a:close/>
              </a:path>
            </a:pathLst>
          </a:custGeom>
          <a:blipFill>
            <a:blip r:embed="rId5"/>
            <a:stretch>
              <a:fillRect l="0" t="-2533" r="0" b="-3090"/>
            </a:stretch>
          </a:blipFill>
        </p:spPr>
      </p:sp>
      <p:sp>
        <p:nvSpPr>
          <p:cNvPr name="TextBox 10" id="10"/>
          <p:cNvSpPr txBox="true"/>
          <p:nvPr/>
        </p:nvSpPr>
        <p:spPr>
          <a:xfrm rot="0">
            <a:off x="0" y="904875"/>
            <a:ext cx="4471705" cy="2122162"/>
          </a:xfrm>
          <a:prstGeom prst="rect">
            <a:avLst/>
          </a:prstGeom>
        </p:spPr>
        <p:txBody>
          <a:bodyPr anchor="t" rtlCol="false" tIns="0" lIns="0" bIns="0" rIns="0">
            <a:spAutoFit/>
          </a:bodyPr>
          <a:lstStyle/>
          <a:p>
            <a:pPr algn="l">
              <a:lnSpc>
                <a:spcPts val="8505"/>
              </a:lnSpc>
            </a:pPr>
            <a:r>
              <a:rPr lang="en-US" sz="6075">
                <a:solidFill>
                  <a:srgbClr val="000000"/>
                </a:solidFill>
                <a:latin typeface="Hagrid"/>
              </a:rPr>
              <a:t>High-Level </a:t>
            </a:r>
          </a:p>
          <a:p>
            <a:pPr algn="l">
              <a:lnSpc>
                <a:spcPts val="8505"/>
              </a:lnSpc>
              <a:spcBef>
                <a:spcPct val="0"/>
              </a:spcBef>
            </a:pPr>
            <a:r>
              <a:rPr lang="en-US" sz="6075">
                <a:solidFill>
                  <a:srgbClr val="000000"/>
                </a:solidFill>
                <a:latin typeface="Hagrid"/>
              </a:rPr>
              <a:t>    Trends </a:t>
            </a:r>
          </a:p>
        </p:txBody>
      </p:sp>
      <p:sp>
        <p:nvSpPr>
          <p:cNvPr name="TextBox 11" id="11"/>
          <p:cNvSpPr txBox="true"/>
          <p:nvPr/>
        </p:nvSpPr>
        <p:spPr>
          <a:xfrm rot="0">
            <a:off x="10976379" y="2499989"/>
            <a:ext cx="6679037" cy="3673020"/>
          </a:xfrm>
          <a:prstGeom prst="rect">
            <a:avLst/>
          </a:prstGeom>
        </p:spPr>
        <p:txBody>
          <a:bodyPr anchor="t" rtlCol="false" tIns="0" lIns="0" bIns="0" rIns="0">
            <a:spAutoFit/>
          </a:bodyPr>
          <a:lstStyle/>
          <a:p>
            <a:pPr algn="ctr">
              <a:lnSpc>
                <a:spcPts val="3677"/>
              </a:lnSpc>
            </a:pPr>
            <a:r>
              <a:rPr lang="en-US" sz="2626">
                <a:solidFill>
                  <a:srgbClr val="000000"/>
                </a:solidFill>
                <a:latin typeface="Hagrid Text"/>
              </a:rPr>
              <a:t>   - Total Profit and Average Profit have both shown a declining trend from 2010 to 2017, with Total Profit falling by 38.32% and Average Profit by 22.90%.</a:t>
            </a:r>
          </a:p>
          <a:p>
            <a:pPr algn="ctr" marL="0" indent="0" lvl="1">
              <a:lnSpc>
                <a:spcPts val="3677"/>
              </a:lnSpc>
              <a:spcBef>
                <a:spcPct val="0"/>
              </a:spcBef>
            </a:pPr>
            <a:r>
              <a:rPr lang="en-US" sz="2626">
                <a:solidFill>
                  <a:srgbClr val="000000"/>
                </a:solidFill>
                <a:latin typeface="Hagrid Text"/>
              </a:rPr>
              <a:t>- The steepest profit decline occurred between 2010 and 2013, from $662,956 to $559,618.</a:t>
            </a:r>
          </a:p>
        </p:txBody>
      </p:sp>
      <p:sp>
        <p:nvSpPr>
          <p:cNvPr name="TextBox 12" id="12"/>
          <p:cNvSpPr txBox="true"/>
          <p:nvPr/>
        </p:nvSpPr>
        <p:spPr>
          <a:xfrm rot="0">
            <a:off x="8886630" y="1444409"/>
            <a:ext cx="10858535" cy="376400"/>
          </a:xfrm>
          <a:prstGeom prst="rect">
            <a:avLst/>
          </a:prstGeom>
        </p:spPr>
        <p:txBody>
          <a:bodyPr anchor="t" rtlCol="false" tIns="0" lIns="0" bIns="0" rIns="0">
            <a:spAutoFit/>
          </a:bodyPr>
          <a:lstStyle/>
          <a:p>
            <a:pPr algn="ctr">
              <a:lnSpc>
                <a:spcPts val="2680"/>
              </a:lnSpc>
            </a:pPr>
            <a:r>
              <a:rPr lang="en-US" sz="3153">
                <a:solidFill>
                  <a:srgbClr val="000000"/>
                </a:solidFill>
                <a:latin typeface="Hagrid Text Bold"/>
              </a:rPr>
              <a:t>Profit Trends</a:t>
            </a:r>
          </a:p>
        </p:txBody>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36269" y="-1899096"/>
            <a:ext cx="6431756" cy="5855591"/>
            <a:chOff x="0" y="0"/>
            <a:chExt cx="812800" cy="739988"/>
          </a:xfrm>
        </p:grpSpPr>
        <p:sp>
          <p:nvSpPr>
            <p:cNvPr name="Freeform 3" id="3"/>
            <p:cNvSpPr/>
            <p:nvPr/>
          </p:nvSpPr>
          <p:spPr>
            <a:xfrm flipH="false" flipV="false" rot="0">
              <a:off x="0" y="0"/>
              <a:ext cx="812800" cy="739988"/>
            </a:xfrm>
            <a:custGeom>
              <a:avLst/>
              <a:gdLst/>
              <a:ahLst/>
              <a:cxnLst/>
              <a:rect r="r" b="b" t="t" l="l"/>
              <a:pathLst>
                <a:path h="739988" w="812800">
                  <a:moveTo>
                    <a:pt x="406400" y="0"/>
                  </a:moveTo>
                  <a:cubicBezTo>
                    <a:pt x="181951" y="0"/>
                    <a:pt x="0" y="165652"/>
                    <a:pt x="0" y="369994"/>
                  </a:cubicBezTo>
                  <a:cubicBezTo>
                    <a:pt x="0" y="574336"/>
                    <a:pt x="181951" y="739988"/>
                    <a:pt x="406400" y="739988"/>
                  </a:cubicBezTo>
                  <a:cubicBezTo>
                    <a:pt x="630849" y="739988"/>
                    <a:pt x="812800" y="574336"/>
                    <a:pt x="812800" y="369994"/>
                  </a:cubicBezTo>
                  <a:cubicBezTo>
                    <a:pt x="812800" y="165652"/>
                    <a:pt x="630849" y="0"/>
                    <a:pt x="406400" y="0"/>
                  </a:cubicBezTo>
                  <a:close/>
                </a:path>
              </a:pathLst>
            </a:custGeom>
            <a:solidFill>
              <a:srgbClr val="E2FF8A"/>
            </a:solidFill>
          </p:spPr>
        </p:sp>
        <p:sp>
          <p:nvSpPr>
            <p:cNvPr name="TextBox 4" id="4"/>
            <p:cNvSpPr txBox="true"/>
            <p:nvPr/>
          </p:nvSpPr>
          <p:spPr>
            <a:xfrm>
              <a:off x="76200" y="21749"/>
              <a:ext cx="660400" cy="64886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133014">
            <a:off x="10013856" y="718340"/>
            <a:ext cx="4099837" cy="4114800"/>
          </a:xfrm>
          <a:custGeom>
            <a:avLst/>
            <a:gdLst/>
            <a:ahLst/>
            <a:cxnLst/>
            <a:rect r="r" b="b" t="t" l="l"/>
            <a:pathLst>
              <a:path h="4114800" w="4099837">
                <a:moveTo>
                  <a:pt x="0" y="0"/>
                </a:moveTo>
                <a:lnTo>
                  <a:pt x="4099837" y="0"/>
                </a:lnTo>
                <a:lnTo>
                  <a:pt x="409983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7744653" y="4616959"/>
            <a:ext cx="9740373" cy="5367924"/>
            <a:chOff x="0" y="0"/>
            <a:chExt cx="2677702" cy="1475683"/>
          </a:xfrm>
        </p:grpSpPr>
        <p:sp>
          <p:nvSpPr>
            <p:cNvPr name="Freeform 7" id="7"/>
            <p:cNvSpPr/>
            <p:nvPr/>
          </p:nvSpPr>
          <p:spPr>
            <a:xfrm flipH="false" flipV="false" rot="0">
              <a:off x="0" y="0"/>
              <a:ext cx="2677702" cy="1475683"/>
            </a:xfrm>
            <a:custGeom>
              <a:avLst/>
              <a:gdLst/>
              <a:ahLst/>
              <a:cxnLst/>
              <a:rect r="r" b="b" t="t" l="l"/>
              <a:pathLst>
                <a:path h="1475683" w="2677702">
                  <a:moveTo>
                    <a:pt x="15897" y="0"/>
                  </a:moveTo>
                  <a:lnTo>
                    <a:pt x="2661806" y="0"/>
                  </a:lnTo>
                  <a:cubicBezTo>
                    <a:pt x="2670585" y="0"/>
                    <a:pt x="2677702" y="7117"/>
                    <a:pt x="2677702" y="15897"/>
                  </a:cubicBezTo>
                  <a:lnTo>
                    <a:pt x="2677702" y="1459787"/>
                  </a:lnTo>
                  <a:cubicBezTo>
                    <a:pt x="2677702" y="1468566"/>
                    <a:pt x="2670585" y="1475683"/>
                    <a:pt x="2661806" y="1475683"/>
                  </a:cubicBezTo>
                  <a:lnTo>
                    <a:pt x="15897" y="1475683"/>
                  </a:lnTo>
                  <a:cubicBezTo>
                    <a:pt x="11681" y="1475683"/>
                    <a:pt x="7637" y="1474008"/>
                    <a:pt x="4656" y="1471027"/>
                  </a:cubicBezTo>
                  <a:cubicBezTo>
                    <a:pt x="1675" y="1468046"/>
                    <a:pt x="0" y="1464003"/>
                    <a:pt x="0" y="1459787"/>
                  </a:cubicBezTo>
                  <a:lnTo>
                    <a:pt x="0" y="15897"/>
                  </a:lnTo>
                  <a:cubicBezTo>
                    <a:pt x="0" y="11681"/>
                    <a:pt x="1675" y="7637"/>
                    <a:pt x="4656" y="4656"/>
                  </a:cubicBezTo>
                  <a:cubicBezTo>
                    <a:pt x="7637" y="1675"/>
                    <a:pt x="11681" y="0"/>
                    <a:pt x="15897" y="0"/>
                  </a:cubicBezTo>
                  <a:close/>
                </a:path>
              </a:pathLst>
            </a:custGeom>
            <a:solidFill>
              <a:srgbClr val="FFFFFF"/>
            </a:solidFill>
            <a:ln w="190500" cap="sq">
              <a:solidFill>
                <a:srgbClr val="E2FF8A"/>
              </a:solidFill>
              <a:prstDash val="solid"/>
              <a:miter/>
            </a:ln>
          </p:spPr>
        </p:sp>
        <p:sp>
          <p:nvSpPr>
            <p:cNvPr name="TextBox 8" id="8"/>
            <p:cNvSpPr txBox="true"/>
            <p:nvPr/>
          </p:nvSpPr>
          <p:spPr>
            <a:xfrm>
              <a:off x="0" y="-85725"/>
              <a:ext cx="2677702" cy="1561408"/>
            </a:xfrm>
            <a:prstGeom prst="rect">
              <a:avLst/>
            </a:prstGeom>
          </p:spPr>
          <p:txBody>
            <a:bodyPr anchor="ctr" rtlCol="false" tIns="50800" lIns="50800" bIns="50800" rIns="50800"/>
            <a:lstStyle/>
            <a:p>
              <a:pPr algn="ctr">
                <a:lnSpc>
                  <a:spcPts val="5739"/>
                </a:lnSpc>
              </a:pPr>
            </a:p>
            <a:p>
              <a:pPr algn="ctr">
                <a:lnSpc>
                  <a:spcPts val="5739"/>
                </a:lnSpc>
              </a:pPr>
            </a:p>
          </p:txBody>
        </p:sp>
      </p:grpSp>
      <p:sp>
        <p:nvSpPr>
          <p:cNvPr name="Freeform 9" id="9"/>
          <p:cNvSpPr/>
          <p:nvPr/>
        </p:nvSpPr>
        <p:spPr>
          <a:xfrm flipH="false" flipV="false" rot="0">
            <a:off x="8040012" y="4882974"/>
            <a:ext cx="9173739" cy="4835894"/>
          </a:xfrm>
          <a:custGeom>
            <a:avLst/>
            <a:gdLst/>
            <a:ahLst/>
            <a:cxnLst/>
            <a:rect r="r" b="b" t="t" l="l"/>
            <a:pathLst>
              <a:path h="4835894" w="9173739">
                <a:moveTo>
                  <a:pt x="0" y="0"/>
                </a:moveTo>
                <a:lnTo>
                  <a:pt x="9173739" y="0"/>
                </a:lnTo>
                <a:lnTo>
                  <a:pt x="9173739" y="4835894"/>
                </a:lnTo>
                <a:lnTo>
                  <a:pt x="0" y="4835894"/>
                </a:lnTo>
                <a:lnTo>
                  <a:pt x="0" y="0"/>
                </a:lnTo>
                <a:close/>
              </a:path>
            </a:pathLst>
          </a:custGeom>
          <a:blipFill>
            <a:blip r:embed="rId5"/>
            <a:stretch>
              <a:fillRect l="0" t="0" r="0" b="0"/>
            </a:stretch>
          </a:blipFill>
        </p:spPr>
      </p:sp>
      <p:sp>
        <p:nvSpPr>
          <p:cNvPr name="TextBox 10" id="10"/>
          <p:cNvSpPr txBox="true"/>
          <p:nvPr/>
        </p:nvSpPr>
        <p:spPr>
          <a:xfrm rot="0">
            <a:off x="13816295" y="691121"/>
            <a:ext cx="4471705" cy="2122162"/>
          </a:xfrm>
          <a:prstGeom prst="rect">
            <a:avLst/>
          </a:prstGeom>
        </p:spPr>
        <p:txBody>
          <a:bodyPr anchor="t" rtlCol="false" tIns="0" lIns="0" bIns="0" rIns="0">
            <a:spAutoFit/>
          </a:bodyPr>
          <a:lstStyle/>
          <a:p>
            <a:pPr algn="l">
              <a:lnSpc>
                <a:spcPts val="8505"/>
              </a:lnSpc>
            </a:pPr>
            <a:r>
              <a:rPr lang="en-US" sz="6075">
                <a:solidFill>
                  <a:srgbClr val="000000"/>
                </a:solidFill>
                <a:latin typeface="Hagrid"/>
              </a:rPr>
              <a:t>High-Level </a:t>
            </a:r>
          </a:p>
          <a:p>
            <a:pPr algn="l">
              <a:lnSpc>
                <a:spcPts val="8505"/>
              </a:lnSpc>
              <a:spcBef>
                <a:spcPct val="0"/>
              </a:spcBef>
            </a:pPr>
            <a:r>
              <a:rPr lang="en-US" sz="6075">
                <a:solidFill>
                  <a:srgbClr val="000000"/>
                </a:solidFill>
                <a:latin typeface="Hagrid"/>
              </a:rPr>
              <a:t>    Trends </a:t>
            </a:r>
          </a:p>
        </p:txBody>
      </p:sp>
      <p:sp>
        <p:nvSpPr>
          <p:cNvPr name="TextBox 11" id="11"/>
          <p:cNvSpPr txBox="true"/>
          <p:nvPr/>
        </p:nvSpPr>
        <p:spPr>
          <a:xfrm rot="0">
            <a:off x="786572" y="1499857"/>
            <a:ext cx="6131263" cy="733291"/>
          </a:xfrm>
          <a:prstGeom prst="rect">
            <a:avLst/>
          </a:prstGeom>
        </p:spPr>
        <p:txBody>
          <a:bodyPr anchor="t" rtlCol="false" tIns="0" lIns="0" bIns="0" rIns="0">
            <a:spAutoFit/>
          </a:bodyPr>
          <a:lstStyle/>
          <a:p>
            <a:pPr algn="ctr">
              <a:lnSpc>
                <a:spcPts val="2693"/>
              </a:lnSpc>
            </a:pPr>
            <a:r>
              <a:rPr lang="en-US" sz="3168">
                <a:solidFill>
                  <a:srgbClr val="000000"/>
                </a:solidFill>
                <a:latin typeface="Hagrid Text Bold"/>
              </a:rPr>
              <a:t>Monthly and Seasonal Variations</a:t>
            </a:r>
          </a:p>
        </p:txBody>
      </p:sp>
      <p:sp>
        <p:nvSpPr>
          <p:cNvPr name="TextBox 12" id="12"/>
          <p:cNvSpPr txBox="true"/>
          <p:nvPr/>
        </p:nvSpPr>
        <p:spPr>
          <a:xfrm rot="0">
            <a:off x="409444" y="2756133"/>
            <a:ext cx="6885519" cy="3221037"/>
          </a:xfrm>
          <a:prstGeom prst="rect">
            <a:avLst/>
          </a:prstGeom>
        </p:spPr>
        <p:txBody>
          <a:bodyPr anchor="t" rtlCol="false" tIns="0" lIns="0" bIns="0" rIns="0">
            <a:spAutoFit/>
          </a:bodyPr>
          <a:lstStyle/>
          <a:p>
            <a:pPr algn="ctr">
              <a:lnSpc>
                <a:spcPts val="3686"/>
              </a:lnSpc>
            </a:pPr>
            <a:r>
              <a:rPr lang="en-US" sz="2633">
                <a:solidFill>
                  <a:srgbClr val="000000"/>
                </a:solidFill>
                <a:latin typeface="Hagrid Text"/>
              </a:rPr>
              <a:t>- The highest total profit was in February at $7,072,051, which was 1,120.84% higher than the lowest in August at $579,277.</a:t>
            </a:r>
          </a:p>
          <a:p>
            <a:pPr algn="ctr" marL="0" indent="0" lvl="1">
              <a:lnSpc>
                <a:spcPts val="3686"/>
              </a:lnSpc>
              <a:spcBef>
                <a:spcPct val="0"/>
              </a:spcBef>
            </a:pPr>
            <a:r>
              <a:rPr lang="en-US" sz="2633">
                <a:solidFill>
                  <a:srgbClr val="000000"/>
                </a:solidFill>
                <a:latin typeface="Hagrid Text"/>
              </a:rPr>
              <a:t>- February alone accounted for 16.01% of the annual Sum of Total Profit.</a:t>
            </a: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0892" y="-1619108"/>
            <a:ext cx="6431756" cy="5855591"/>
            <a:chOff x="0" y="0"/>
            <a:chExt cx="812800" cy="739988"/>
          </a:xfrm>
        </p:grpSpPr>
        <p:sp>
          <p:nvSpPr>
            <p:cNvPr name="Freeform 3" id="3"/>
            <p:cNvSpPr/>
            <p:nvPr/>
          </p:nvSpPr>
          <p:spPr>
            <a:xfrm flipH="false" flipV="false" rot="0">
              <a:off x="0" y="0"/>
              <a:ext cx="812800" cy="739988"/>
            </a:xfrm>
            <a:custGeom>
              <a:avLst/>
              <a:gdLst/>
              <a:ahLst/>
              <a:cxnLst/>
              <a:rect r="r" b="b" t="t" l="l"/>
              <a:pathLst>
                <a:path h="739988" w="812800">
                  <a:moveTo>
                    <a:pt x="406400" y="0"/>
                  </a:moveTo>
                  <a:cubicBezTo>
                    <a:pt x="181951" y="0"/>
                    <a:pt x="0" y="165652"/>
                    <a:pt x="0" y="369994"/>
                  </a:cubicBezTo>
                  <a:cubicBezTo>
                    <a:pt x="0" y="574336"/>
                    <a:pt x="181951" y="739988"/>
                    <a:pt x="406400" y="739988"/>
                  </a:cubicBezTo>
                  <a:cubicBezTo>
                    <a:pt x="630849" y="739988"/>
                    <a:pt x="812800" y="574336"/>
                    <a:pt x="812800" y="369994"/>
                  </a:cubicBezTo>
                  <a:cubicBezTo>
                    <a:pt x="812800" y="165652"/>
                    <a:pt x="630849" y="0"/>
                    <a:pt x="406400" y="0"/>
                  </a:cubicBezTo>
                  <a:close/>
                </a:path>
              </a:pathLst>
            </a:custGeom>
            <a:solidFill>
              <a:srgbClr val="E2FF8A"/>
            </a:solidFill>
          </p:spPr>
        </p:sp>
        <p:sp>
          <p:nvSpPr>
            <p:cNvPr name="TextBox 4" id="4"/>
            <p:cNvSpPr txBox="true"/>
            <p:nvPr/>
          </p:nvSpPr>
          <p:spPr>
            <a:xfrm>
              <a:off x="76200" y="21749"/>
              <a:ext cx="660400" cy="64886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72156" y="4763855"/>
            <a:ext cx="7331878" cy="5367924"/>
            <a:chOff x="0" y="0"/>
            <a:chExt cx="2015589" cy="1475683"/>
          </a:xfrm>
        </p:grpSpPr>
        <p:sp>
          <p:nvSpPr>
            <p:cNvPr name="Freeform 6" id="6"/>
            <p:cNvSpPr/>
            <p:nvPr/>
          </p:nvSpPr>
          <p:spPr>
            <a:xfrm flipH="false" flipV="false" rot="0">
              <a:off x="0" y="0"/>
              <a:ext cx="2015589" cy="1475683"/>
            </a:xfrm>
            <a:custGeom>
              <a:avLst/>
              <a:gdLst/>
              <a:ahLst/>
              <a:cxnLst/>
              <a:rect r="r" b="b" t="t" l="l"/>
              <a:pathLst>
                <a:path h="1475683" w="2015589">
                  <a:moveTo>
                    <a:pt x="21119" y="0"/>
                  </a:moveTo>
                  <a:lnTo>
                    <a:pt x="1994471" y="0"/>
                  </a:lnTo>
                  <a:cubicBezTo>
                    <a:pt x="2000072" y="0"/>
                    <a:pt x="2005443" y="2225"/>
                    <a:pt x="2009404" y="6185"/>
                  </a:cubicBezTo>
                  <a:cubicBezTo>
                    <a:pt x="2013364" y="10146"/>
                    <a:pt x="2015589" y="15518"/>
                    <a:pt x="2015589" y="21119"/>
                  </a:cubicBezTo>
                  <a:lnTo>
                    <a:pt x="2015589" y="1454565"/>
                  </a:lnTo>
                  <a:cubicBezTo>
                    <a:pt x="2015589" y="1466228"/>
                    <a:pt x="2006134" y="1475683"/>
                    <a:pt x="1994471" y="1475683"/>
                  </a:cubicBezTo>
                  <a:lnTo>
                    <a:pt x="21119" y="1475683"/>
                  </a:lnTo>
                  <a:cubicBezTo>
                    <a:pt x="15518" y="1475683"/>
                    <a:pt x="10146" y="1473458"/>
                    <a:pt x="6185" y="1469498"/>
                  </a:cubicBezTo>
                  <a:cubicBezTo>
                    <a:pt x="2225" y="1465537"/>
                    <a:pt x="0" y="1460166"/>
                    <a:pt x="0" y="1454565"/>
                  </a:cubicBezTo>
                  <a:lnTo>
                    <a:pt x="0" y="21119"/>
                  </a:lnTo>
                  <a:cubicBezTo>
                    <a:pt x="0" y="15518"/>
                    <a:pt x="2225" y="10146"/>
                    <a:pt x="6185" y="6185"/>
                  </a:cubicBezTo>
                  <a:cubicBezTo>
                    <a:pt x="10146" y="2225"/>
                    <a:pt x="15518" y="0"/>
                    <a:pt x="21119" y="0"/>
                  </a:cubicBezTo>
                  <a:close/>
                </a:path>
              </a:pathLst>
            </a:custGeom>
            <a:solidFill>
              <a:srgbClr val="FFFFFF"/>
            </a:solidFill>
            <a:ln w="190500" cap="sq">
              <a:solidFill>
                <a:srgbClr val="E2FF8A"/>
              </a:solidFill>
              <a:prstDash val="solid"/>
              <a:miter/>
            </a:ln>
          </p:spPr>
        </p:sp>
        <p:sp>
          <p:nvSpPr>
            <p:cNvPr name="TextBox 7" id="7"/>
            <p:cNvSpPr txBox="true"/>
            <p:nvPr/>
          </p:nvSpPr>
          <p:spPr>
            <a:xfrm>
              <a:off x="0" y="-85725"/>
              <a:ext cx="2015589" cy="1561408"/>
            </a:xfrm>
            <a:prstGeom prst="rect">
              <a:avLst/>
            </a:prstGeom>
          </p:spPr>
          <p:txBody>
            <a:bodyPr anchor="ctr" rtlCol="false" tIns="50800" lIns="50800" bIns="50800" rIns="50800"/>
            <a:lstStyle/>
            <a:p>
              <a:pPr algn="ctr">
                <a:lnSpc>
                  <a:spcPts val="5739"/>
                </a:lnSpc>
              </a:pPr>
            </a:p>
            <a:p>
              <a:pPr algn="ctr">
                <a:lnSpc>
                  <a:spcPts val="5739"/>
                </a:lnSpc>
              </a:pPr>
            </a:p>
          </p:txBody>
        </p:sp>
      </p:grpSp>
      <p:sp>
        <p:nvSpPr>
          <p:cNvPr name="Freeform 8" id="8"/>
          <p:cNvSpPr/>
          <p:nvPr/>
        </p:nvSpPr>
        <p:spPr>
          <a:xfrm flipH="false" flipV="false" rot="3677180">
            <a:off x="4251607" y="750862"/>
            <a:ext cx="4099837" cy="4114800"/>
          </a:xfrm>
          <a:custGeom>
            <a:avLst/>
            <a:gdLst/>
            <a:ahLst/>
            <a:cxnLst/>
            <a:rect r="r" b="b" t="t" l="l"/>
            <a:pathLst>
              <a:path h="4114800" w="4099837">
                <a:moveTo>
                  <a:pt x="0" y="0"/>
                </a:moveTo>
                <a:lnTo>
                  <a:pt x="4099837" y="0"/>
                </a:lnTo>
                <a:lnTo>
                  <a:pt x="409983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154986" y="4949293"/>
            <a:ext cx="6935793" cy="4997046"/>
          </a:xfrm>
          <a:custGeom>
            <a:avLst/>
            <a:gdLst/>
            <a:ahLst/>
            <a:cxnLst/>
            <a:rect r="r" b="b" t="t" l="l"/>
            <a:pathLst>
              <a:path h="4997046" w="6935793">
                <a:moveTo>
                  <a:pt x="0" y="0"/>
                </a:moveTo>
                <a:lnTo>
                  <a:pt x="6935792" y="0"/>
                </a:lnTo>
                <a:lnTo>
                  <a:pt x="6935792" y="4997047"/>
                </a:lnTo>
                <a:lnTo>
                  <a:pt x="0" y="4997047"/>
                </a:lnTo>
                <a:lnTo>
                  <a:pt x="0" y="0"/>
                </a:lnTo>
                <a:close/>
              </a:path>
            </a:pathLst>
          </a:custGeom>
          <a:blipFill>
            <a:blip r:embed="rId5"/>
            <a:stretch>
              <a:fillRect l="0" t="-254" r="0" b="-254"/>
            </a:stretch>
          </a:blipFill>
        </p:spPr>
      </p:sp>
      <p:sp>
        <p:nvSpPr>
          <p:cNvPr name="TextBox 10" id="10"/>
          <p:cNvSpPr txBox="true"/>
          <p:nvPr/>
        </p:nvSpPr>
        <p:spPr>
          <a:xfrm rot="0">
            <a:off x="192680" y="686100"/>
            <a:ext cx="4471705" cy="2122162"/>
          </a:xfrm>
          <a:prstGeom prst="rect">
            <a:avLst/>
          </a:prstGeom>
        </p:spPr>
        <p:txBody>
          <a:bodyPr anchor="t" rtlCol="false" tIns="0" lIns="0" bIns="0" rIns="0">
            <a:spAutoFit/>
          </a:bodyPr>
          <a:lstStyle/>
          <a:p>
            <a:pPr algn="l">
              <a:lnSpc>
                <a:spcPts val="8505"/>
              </a:lnSpc>
            </a:pPr>
            <a:r>
              <a:rPr lang="en-US" sz="6075">
                <a:solidFill>
                  <a:srgbClr val="000000"/>
                </a:solidFill>
                <a:latin typeface="Hagrid"/>
              </a:rPr>
              <a:t>High-Level </a:t>
            </a:r>
          </a:p>
          <a:p>
            <a:pPr algn="l">
              <a:lnSpc>
                <a:spcPts val="8505"/>
              </a:lnSpc>
              <a:spcBef>
                <a:spcPct val="0"/>
              </a:spcBef>
            </a:pPr>
            <a:r>
              <a:rPr lang="en-US" sz="6075">
                <a:solidFill>
                  <a:srgbClr val="000000"/>
                </a:solidFill>
                <a:latin typeface="Hagrid"/>
              </a:rPr>
              <a:t>    Trends </a:t>
            </a:r>
          </a:p>
        </p:txBody>
      </p:sp>
      <p:sp>
        <p:nvSpPr>
          <p:cNvPr name="TextBox 11" id="11"/>
          <p:cNvSpPr txBox="true"/>
          <p:nvPr/>
        </p:nvSpPr>
        <p:spPr>
          <a:xfrm rot="0">
            <a:off x="10466735" y="1702482"/>
            <a:ext cx="7221708" cy="397990"/>
          </a:xfrm>
          <a:prstGeom prst="rect">
            <a:avLst/>
          </a:prstGeom>
        </p:spPr>
        <p:txBody>
          <a:bodyPr anchor="t" rtlCol="false" tIns="0" lIns="0" bIns="0" rIns="0">
            <a:spAutoFit/>
          </a:bodyPr>
          <a:lstStyle/>
          <a:p>
            <a:pPr algn="ctr">
              <a:lnSpc>
                <a:spcPts val="2765"/>
              </a:lnSpc>
            </a:pPr>
            <a:r>
              <a:rPr lang="en-US" sz="3253">
                <a:solidFill>
                  <a:srgbClr val="000000"/>
                </a:solidFill>
                <a:latin typeface="Hagrid Text Bold"/>
              </a:rPr>
              <a:t>Sales Channel Performance</a:t>
            </a:r>
          </a:p>
        </p:txBody>
      </p:sp>
      <p:sp>
        <p:nvSpPr>
          <p:cNvPr name="TextBox 12" id="12"/>
          <p:cNvSpPr txBox="true"/>
          <p:nvPr/>
        </p:nvSpPr>
        <p:spPr>
          <a:xfrm rot="0">
            <a:off x="10681306" y="2732062"/>
            <a:ext cx="6792565" cy="4013445"/>
          </a:xfrm>
          <a:prstGeom prst="rect">
            <a:avLst/>
          </a:prstGeom>
        </p:spPr>
        <p:txBody>
          <a:bodyPr anchor="t" rtlCol="false" tIns="0" lIns="0" bIns="0" rIns="0">
            <a:spAutoFit/>
          </a:bodyPr>
          <a:lstStyle/>
          <a:p>
            <a:pPr algn="ctr">
              <a:lnSpc>
                <a:spcPts val="4003"/>
              </a:lnSpc>
            </a:pPr>
            <a:r>
              <a:rPr lang="en-US" sz="2859">
                <a:solidFill>
                  <a:srgbClr val="000000"/>
                </a:solidFill>
                <a:latin typeface="Hagrid Text"/>
              </a:rPr>
              <a:t>   - Offline sales channels outperformed online channels in both the sum of units sold and total profits.</a:t>
            </a:r>
          </a:p>
          <a:p>
            <a:pPr algn="ctr" marL="0" indent="0" lvl="1">
              <a:lnSpc>
                <a:spcPts val="4003"/>
              </a:lnSpc>
              <a:spcBef>
                <a:spcPct val="0"/>
              </a:spcBef>
            </a:pPr>
            <a:r>
              <a:rPr lang="en-US" sz="2859">
                <a:solidFill>
                  <a:srgbClr val="000000"/>
                </a:solidFill>
                <a:latin typeface="Hagrid Text"/>
              </a:rPr>
              <a:t>   - Most sales channels remained below 5,129 in sum of units sold and $441,682 in average total profit.</a:t>
            </a:r>
          </a:p>
        </p:txBody>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02378" y="-1078706"/>
            <a:ext cx="8140515" cy="81405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FF8A"/>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9077" y="2991551"/>
            <a:ext cx="5635754" cy="56357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000000"/>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072412" y="6128334"/>
            <a:ext cx="6259933" cy="62599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E2FF8A"/>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1630824"/>
            <a:ext cx="14630400" cy="8229600"/>
          </a:xfrm>
          <a:prstGeom prst="rect">
            <a:avLst/>
          </a:prstGeom>
        </p:spPr>
      </p:pic>
      <p:sp>
        <p:nvSpPr>
          <p:cNvPr name="TextBox 12" id="12"/>
          <p:cNvSpPr txBox="true"/>
          <p:nvPr/>
        </p:nvSpPr>
        <p:spPr>
          <a:xfrm rot="0">
            <a:off x="4225988" y="619603"/>
            <a:ext cx="9836024" cy="961069"/>
          </a:xfrm>
          <a:prstGeom prst="rect">
            <a:avLst/>
          </a:prstGeom>
        </p:spPr>
        <p:txBody>
          <a:bodyPr anchor="t" rtlCol="false" tIns="0" lIns="0" bIns="0" rIns="0">
            <a:spAutoFit/>
          </a:bodyPr>
          <a:lstStyle/>
          <a:p>
            <a:pPr algn="l" marL="0" indent="0" lvl="0">
              <a:lnSpc>
                <a:spcPts val="6915"/>
              </a:lnSpc>
            </a:pPr>
            <a:r>
              <a:rPr lang="en-US" sz="7056">
                <a:solidFill>
                  <a:srgbClr val="000000"/>
                </a:solidFill>
                <a:latin typeface="Hagrid Text Bold"/>
              </a:rPr>
              <a:t>POWER BI REPORT</a:t>
            </a: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2837" y="-268011"/>
            <a:ext cx="10858796" cy="10823021"/>
            <a:chOff x="0" y="0"/>
            <a:chExt cx="2859930" cy="2850508"/>
          </a:xfrm>
        </p:grpSpPr>
        <p:sp>
          <p:nvSpPr>
            <p:cNvPr name="Freeform 3" id="3"/>
            <p:cNvSpPr/>
            <p:nvPr/>
          </p:nvSpPr>
          <p:spPr>
            <a:xfrm flipH="false" flipV="false" rot="0">
              <a:off x="0" y="0"/>
              <a:ext cx="2859930" cy="2850508"/>
            </a:xfrm>
            <a:custGeom>
              <a:avLst/>
              <a:gdLst/>
              <a:ahLst/>
              <a:cxnLst/>
              <a:rect r="r" b="b" t="t" l="l"/>
              <a:pathLst>
                <a:path h="2850508" w="2859930">
                  <a:moveTo>
                    <a:pt x="14259" y="0"/>
                  </a:moveTo>
                  <a:lnTo>
                    <a:pt x="2845671" y="0"/>
                  </a:lnTo>
                  <a:cubicBezTo>
                    <a:pt x="2853546" y="0"/>
                    <a:pt x="2859930" y="6384"/>
                    <a:pt x="2859930" y="14259"/>
                  </a:cubicBezTo>
                  <a:lnTo>
                    <a:pt x="2859930" y="2836248"/>
                  </a:lnTo>
                  <a:cubicBezTo>
                    <a:pt x="2859930" y="2844123"/>
                    <a:pt x="2853546" y="2850508"/>
                    <a:pt x="2845671" y="2850508"/>
                  </a:cubicBezTo>
                  <a:lnTo>
                    <a:pt x="14259" y="2850508"/>
                  </a:lnTo>
                  <a:cubicBezTo>
                    <a:pt x="6384" y="2850508"/>
                    <a:pt x="0" y="2844123"/>
                    <a:pt x="0" y="2836248"/>
                  </a:cubicBezTo>
                  <a:lnTo>
                    <a:pt x="0" y="14259"/>
                  </a:lnTo>
                  <a:cubicBezTo>
                    <a:pt x="0" y="6384"/>
                    <a:pt x="6384" y="0"/>
                    <a:pt x="14259" y="0"/>
                  </a:cubicBezTo>
                  <a:close/>
                </a:path>
              </a:pathLst>
            </a:custGeom>
            <a:solidFill>
              <a:srgbClr val="E2FF8A"/>
            </a:solidFill>
          </p:spPr>
        </p:sp>
        <p:sp>
          <p:nvSpPr>
            <p:cNvPr name="TextBox 4" id="4"/>
            <p:cNvSpPr txBox="true"/>
            <p:nvPr/>
          </p:nvSpPr>
          <p:spPr>
            <a:xfrm>
              <a:off x="0" y="-85725"/>
              <a:ext cx="2859930" cy="2936233"/>
            </a:xfrm>
            <a:prstGeom prst="rect">
              <a:avLst/>
            </a:prstGeom>
          </p:spPr>
          <p:txBody>
            <a:bodyPr anchor="ctr" rtlCol="false" tIns="50800" lIns="50800" bIns="50800" rIns="50800"/>
            <a:lstStyle/>
            <a:p>
              <a:pPr algn="ctr">
                <a:lnSpc>
                  <a:spcPts val="5739"/>
                </a:lnSpc>
              </a:pPr>
            </a:p>
          </p:txBody>
        </p:sp>
      </p:grpSp>
      <p:sp>
        <p:nvSpPr>
          <p:cNvPr name="Freeform 5" id="5"/>
          <p:cNvSpPr/>
          <p:nvPr/>
        </p:nvSpPr>
        <p:spPr>
          <a:xfrm flipH="false" flipV="false" rot="0">
            <a:off x="11749420" y="3499982"/>
            <a:ext cx="6538580" cy="2139899"/>
          </a:xfrm>
          <a:custGeom>
            <a:avLst/>
            <a:gdLst/>
            <a:ahLst/>
            <a:cxnLst/>
            <a:rect r="r" b="b" t="t" l="l"/>
            <a:pathLst>
              <a:path h="2139899" w="6538580">
                <a:moveTo>
                  <a:pt x="0" y="0"/>
                </a:moveTo>
                <a:lnTo>
                  <a:pt x="6538580" y="0"/>
                </a:lnTo>
                <a:lnTo>
                  <a:pt x="6538580" y="2139899"/>
                </a:lnTo>
                <a:lnTo>
                  <a:pt x="0" y="213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858796" y="4000453"/>
            <a:ext cx="7210432" cy="1571429"/>
          </a:xfrm>
          <a:prstGeom prst="rect">
            <a:avLst/>
          </a:prstGeom>
        </p:spPr>
        <p:txBody>
          <a:bodyPr anchor="t" rtlCol="false" tIns="0" lIns="0" bIns="0" rIns="0">
            <a:spAutoFit/>
          </a:bodyPr>
          <a:lstStyle/>
          <a:p>
            <a:pPr algn="r">
              <a:lnSpc>
                <a:spcPts val="5652"/>
              </a:lnSpc>
            </a:pPr>
            <a:r>
              <a:rPr lang="en-US" sz="6650">
                <a:solidFill>
                  <a:srgbClr val="000000"/>
                </a:solidFill>
                <a:latin typeface="Hagrid Text Bold"/>
              </a:rPr>
              <a:t>Detailed Observations</a:t>
            </a:r>
          </a:p>
        </p:txBody>
      </p:sp>
      <p:sp>
        <p:nvSpPr>
          <p:cNvPr name="TextBox 7" id="7"/>
          <p:cNvSpPr txBox="true"/>
          <p:nvPr/>
        </p:nvSpPr>
        <p:spPr>
          <a:xfrm rot="0">
            <a:off x="193993" y="444090"/>
            <a:ext cx="7001345" cy="394611"/>
          </a:xfrm>
          <a:prstGeom prst="rect">
            <a:avLst/>
          </a:prstGeom>
        </p:spPr>
        <p:txBody>
          <a:bodyPr anchor="t" rtlCol="false" tIns="0" lIns="0" bIns="0" rIns="0">
            <a:spAutoFit/>
          </a:bodyPr>
          <a:lstStyle/>
          <a:p>
            <a:pPr algn="ctr" marL="0" indent="0" lvl="0">
              <a:lnSpc>
                <a:spcPts val="2792"/>
              </a:lnSpc>
              <a:spcBef>
                <a:spcPct val="0"/>
              </a:spcBef>
            </a:pPr>
            <a:r>
              <a:rPr lang="en-US" sz="3285">
                <a:solidFill>
                  <a:srgbClr val="000000"/>
                </a:solidFill>
                <a:latin typeface="Hagrid Text"/>
              </a:rPr>
              <a:t>Correlation Between Metrics</a:t>
            </a:r>
          </a:p>
        </p:txBody>
      </p:sp>
      <p:sp>
        <p:nvSpPr>
          <p:cNvPr name="TextBox 8" id="8"/>
          <p:cNvSpPr txBox="true"/>
          <p:nvPr/>
        </p:nvSpPr>
        <p:spPr>
          <a:xfrm rot="0">
            <a:off x="-212837" y="1231684"/>
            <a:ext cx="10576365" cy="1958583"/>
          </a:xfrm>
          <a:prstGeom prst="rect">
            <a:avLst/>
          </a:prstGeom>
        </p:spPr>
        <p:txBody>
          <a:bodyPr anchor="t" rtlCol="false" tIns="0" lIns="0" bIns="0" rIns="0">
            <a:spAutoFit/>
          </a:bodyPr>
          <a:lstStyle/>
          <a:p>
            <a:pPr algn="ctr">
              <a:lnSpc>
                <a:spcPts val="3128"/>
              </a:lnSpc>
            </a:pPr>
            <a:r>
              <a:rPr lang="en-US" sz="2234">
                <a:solidFill>
                  <a:srgbClr val="000000"/>
                </a:solidFill>
                <a:latin typeface="Hagrid Text"/>
              </a:rPr>
              <a:t>- Both Sum of Units Sold and total Average of Total Profit are positively correlated.</a:t>
            </a:r>
          </a:p>
          <a:p>
            <a:pPr algn="ctr" marL="0" indent="0" lvl="1">
              <a:lnSpc>
                <a:spcPts val="3128"/>
              </a:lnSpc>
              <a:spcBef>
                <a:spcPct val="0"/>
              </a:spcBef>
            </a:pPr>
            <a:r>
              <a:rPr lang="en-US" sz="2234">
                <a:solidFill>
                  <a:srgbClr val="000000"/>
                </a:solidFill>
                <a:latin typeface="Hagrid Text"/>
              </a:rPr>
              <a:t>   - The largest variance between Sum of Total Profit and Average of Total Profit was in February, where Sum of Total Profit was $6,528,047 higher than Average of Total Profit.</a:t>
            </a:r>
          </a:p>
        </p:txBody>
      </p:sp>
      <p:sp>
        <p:nvSpPr>
          <p:cNvPr name="TextBox 9" id="9"/>
          <p:cNvSpPr txBox="true"/>
          <p:nvPr/>
        </p:nvSpPr>
        <p:spPr>
          <a:xfrm rot="0">
            <a:off x="193993" y="4175321"/>
            <a:ext cx="4329061" cy="394611"/>
          </a:xfrm>
          <a:prstGeom prst="rect">
            <a:avLst/>
          </a:prstGeom>
        </p:spPr>
        <p:txBody>
          <a:bodyPr anchor="t" rtlCol="false" tIns="0" lIns="0" bIns="0" rIns="0">
            <a:spAutoFit/>
          </a:bodyPr>
          <a:lstStyle/>
          <a:p>
            <a:pPr algn="ctr" marL="0" indent="0" lvl="0">
              <a:lnSpc>
                <a:spcPts val="2792"/>
              </a:lnSpc>
              <a:spcBef>
                <a:spcPct val="0"/>
              </a:spcBef>
            </a:pPr>
            <a:r>
              <a:rPr lang="en-US" sz="3285">
                <a:solidFill>
                  <a:srgbClr val="000000"/>
                </a:solidFill>
                <a:latin typeface="Hagrid Text"/>
              </a:rPr>
              <a:t>Item Type Analysis</a:t>
            </a:r>
          </a:p>
        </p:txBody>
      </p:sp>
      <p:sp>
        <p:nvSpPr>
          <p:cNvPr name="TextBox 10" id="10"/>
          <p:cNvSpPr txBox="true"/>
          <p:nvPr/>
        </p:nvSpPr>
        <p:spPr>
          <a:xfrm rot="0">
            <a:off x="0" y="4955655"/>
            <a:ext cx="9772315" cy="1175306"/>
          </a:xfrm>
          <a:prstGeom prst="rect">
            <a:avLst/>
          </a:prstGeom>
        </p:spPr>
        <p:txBody>
          <a:bodyPr anchor="t" rtlCol="false" tIns="0" lIns="0" bIns="0" rIns="0">
            <a:spAutoFit/>
          </a:bodyPr>
          <a:lstStyle/>
          <a:p>
            <a:pPr algn="ctr" marL="0" indent="0" lvl="1">
              <a:lnSpc>
                <a:spcPts val="3128"/>
              </a:lnSpc>
              <a:spcBef>
                <a:spcPct val="0"/>
              </a:spcBef>
            </a:pPr>
            <a:r>
              <a:rPr lang="en-US" sz="2234">
                <a:solidFill>
                  <a:srgbClr val="000000"/>
                </a:solidFill>
                <a:latin typeface="Hagrid Text"/>
              </a:rPr>
              <a:t>- Across all 12 item types, the total cost ranged from $345,986 to $24,655,796, and total profit ranged from $120,495 to $14,556,049.</a:t>
            </a:r>
          </a:p>
        </p:txBody>
      </p:sp>
      <p:sp>
        <p:nvSpPr>
          <p:cNvPr name="TextBox 11" id="11"/>
          <p:cNvSpPr txBox="true"/>
          <p:nvPr/>
        </p:nvSpPr>
        <p:spPr>
          <a:xfrm rot="0">
            <a:off x="189188" y="6943640"/>
            <a:ext cx="4886157" cy="394611"/>
          </a:xfrm>
          <a:prstGeom prst="rect">
            <a:avLst/>
          </a:prstGeom>
        </p:spPr>
        <p:txBody>
          <a:bodyPr anchor="t" rtlCol="false" tIns="0" lIns="0" bIns="0" rIns="0">
            <a:spAutoFit/>
          </a:bodyPr>
          <a:lstStyle/>
          <a:p>
            <a:pPr algn="ctr" marL="0" indent="0" lvl="0">
              <a:lnSpc>
                <a:spcPts val="2792"/>
              </a:lnSpc>
              <a:spcBef>
                <a:spcPct val="0"/>
              </a:spcBef>
            </a:pPr>
            <a:r>
              <a:rPr lang="en-US" sz="3285">
                <a:solidFill>
                  <a:srgbClr val="000000"/>
                </a:solidFill>
                <a:latin typeface="Hagrid Text"/>
              </a:rPr>
              <a:t>Sales Channel Details</a:t>
            </a:r>
          </a:p>
        </p:txBody>
      </p:sp>
      <p:sp>
        <p:nvSpPr>
          <p:cNvPr name="TextBox 12" id="12"/>
          <p:cNvSpPr txBox="true"/>
          <p:nvPr/>
        </p:nvSpPr>
        <p:spPr>
          <a:xfrm rot="0">
            <a:off x="189188" y="7691356"/>
            <a:ext cx="9772315" cy="1566944"/>
          </a:xfrm>
          <a:prstGeom prst="rect">
            <a:avLst/>
          </a:prstGeom>
        </p:spPr>
        <p:txBody>
          <a:bodyPr anchor="t" rtlCol="false" tIns="0" lIns="0" bIns="0" rIns="0">
            <a:spAutoFit/>
          </a:bodyPr>
          <a:lstStyle/>
          <a:p>
            <a:pPr algn="ctr">
              <a:lnSpc>
                <a:spcPts val="3128"/>
              </a:lnSpc>
            </a:pPr>
            <a:r>
              <a:rPr lang="en-US" sz="2234">
                <a:solidFill>
                  <a:srgbClr val="000000"/>
                </a:solidFill>
                <a:latin typeface="Hagrid Text"/>
              </a:rPr>
              <a:t>- Offline had the highest metrics, with 9,925 units sold and the highest average total profit of $1,719,922.</a:t>
            </a:r>
          </a:p>
          <a:p>
            <a:pPr algn="ctr" marL="0" indent="0" lvl="1">
              <a:lnSpc>
                <a:spcPts val="3128"/>
              </a:lnSpc>
              <a:spcBef>
                <a:spcPct val="0"/>
              </a:spcBef>
            </a:pPr>
            <a:r>
              <a:rPr lang="en-US" sz="2234">
                <a:solidFill>
                  <a:srgbClr val="000000"/>
                </a:solidFill>
                <a:latin typeface="Hagrid Text"/>
              </a:rPr>
              <a:t>   - The total profit with the highest sum of units sold was $951,411.</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124950" y="318686"/>
            <a:ext cx="0" cy="1028700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6673918" y="580988"/>
            <a:ext cx="4902065" cy="2104852"/>
            <a:chOff x="0" y="0"/>
            <a:chExt cx="1291079" cy="554364"/>
          </a:xfrm>
        </p:grpSpPr>
        <p:sp>
          <p:nvSpPr>
            <p:cNvPr name="Freeform 4" id="4"/>
            <p:cNvSpPr/>
            <p:nvPr/>
          </p:nvSpPr>
          <p:spPr>
            <a:xfrm flipH="false" flipV="false" rot="0">
              <a:off x="0" y="0"/>
              <a:ext cx="1291079" cy="554364"/>
            </a:xfrm>
            <a:custGeom>
              <a:avLst/>
              <a:gdLst/>
              <a:ahLst/>
              <a:cxnLst/>
              <a:rect r="r" b="b" t="t" l="l"/>
              <a:pathLst>
                <a:path h="554364" w="1291079">
                  <a:moveTo>
                    <a:pt x="31586" y="0"/>
                  </a:moveTo>
                  <a:lnTo>
                    <a:pt x="1259492" y="0"/>
                  </a:lnTo>
                  <a:cubicBezTo>
                    <a:pt x="1267870" y="0"/>
                    <a:pt x="1275904" y="3328"/>
                    <a:pt x="1281827" y="9251"/>
                  </a:cubicBezTo>
                  <a:cubicBezTo>
                    <a:pt x="1287751" y="15175"/>
                    <a:pt x="1291079" y="23209"/>
                    <a:pt x="1291079" y="31586"/>
                  </a:cubicBezTo>
                  <a:lnTo>
                    <a:pt x="1291079" y="522778"/>
                  </a:lnTo>
                  <a:cubicBezTo>
                    <a:pt x="1291079" y="531155"/>
                    <a:pt x="1287751" y="539189"/>
                    <a:pt x="1281827" y="545113"/>
                  </a:cubicBezTo>
                  <a:cubicBezTo>
                    <a:pt x="1275904" y="551037"/>
                    <a:pt x="1267870" y="554364"/>
                    <a:pt x="1259492" y="554364"/>
                  </a:cubicBezTo>
                  <a:lnTo>
                    <a:pt x="31586" y="554364"/>
                  </a:lnTo>
                  <a:cubicBezTo>
                    <a:pt x="23209" y="554364"/>
                    <a:pt x="15175" y="551037"/>
                    <a:pt x="9251" y="545113"/>
                  </a:cubicBezTo>
                  <a:cubicBezTo>
                    <a:pt x="3328" y="539189"/>
                    <a:pt x="0" y="531155"/>
                    <a:pt x="0" y="522778"/>
                  </a:cubicBezTo>
                  <a:lnTo>
                    <a:pt x="0" y="31586"/>
                  </a:lnTo>
                  <a:cubicBezTo>
                    <a:pt x="0" y="23209"/>
                    <a:pt x="3328" y="15175"/>
                    <a:pt x="9251" y="9251"/>
                  </a:cubicBezTo>
                  <a:cubicBezTo>
                    <a:pt x="15175" y="3328"/>
                    <a:pt x="23209" y="0"/>
                    <a:pt x="31586" y="0"/>
                  </a:cubicBezTo>
                  <a:close/>
                </a:path>
              </a:pathLst>
            </a:custGeom>
            <a:solidFill>
              <a:srgbClr val="E2FF8A"/>
            </a:solidFill>
          </p:spPr>
        </p:sp>
        <p:sp>
          <p:nvSpPr>
            <p:cNvPr name="TextBox 5" id="5"/>
            <p:cNvSpPr txBox="true"/>
            <p:nvPr/>
          </p:nvSpPr>
          <p:spPr>
            <a:xfrm>
              <a:off x="0" y="-85725"/>
              <a:ext cx="1291079" cy="640089"/>
            </a:xfrm>
            <a:prstGeom prst="rect">
              <a:avLst/>
            </a:prstGeom>
          </p:spPr>
          <p:txBody>
            <a:bodyPr anchor="ctr" rtlCol="false" tIns="50800" lIns="50800" bIns="50800" rIns="50800"/>
            <a:lstStyle/>
            <a:p>
              <a:pPr algn="ctr">
                <a:lnSpc>
                  <a:spcPts val="5739"/>
                </a:lnSpc>
              </a:pPr>
              <a:r>
                <a:rPr lang="en-US" sz="4099">
                  <a:solidFill>
                    <a:srgbClr val="000000"/>
                  </a:solidFill>
                  <a:latin typeface="Hagrid Text Bold"/>
                </a:rPr>
                <a:t>DECLINING PROFITABILITY</a:t>
              </a:r>
            </a:p>
          </p:txBody>
        </p:sp>
      </p:grpSp>
      <p:grpSp>
        <p:nvGrpSpPr>
          <p:cNvPr name="Group 6" id="6"/>
          <p:cNvGrpSpPr/>
          <p:nvPr/>
        </p:nvGrpSpPr>
        <p:grpSpPr>
          <a:xfrm rot="0">
            <a:off x="6673918" y="4213227"/>
            <a:ext cx="4902065" cy="2200102"/>
            <a:chOff x="0" y="0"/>
            <a:chExt cx="1291079" cy="579451"/>
          </a:xfrm>
        </p:grpSpPr>
        <p:sp>
          <p:nvSpPr>
            <p:cNvPr name="Freeform 7" id="7"/>
            <p:cNvSpPr/>
            <p:nvPr/>
          </p:nvSpPr>
          <p:spPr>
            <a:xfrm flipH="false" flipV="false" rot="0">
              <a:off x="0" y="0"/>
              <a:ext cx="1291079" cy="579451"/>
            </a:xfrm>
            <a:custGeom>
              <a:avLst/>
              <a:gdLst/>
              <a:ahLst/>
              <a:cxnLst/>
              <a:rect r="r" b="b" t="t" l="l"/>
              <a:pathLst>
                <a:path h="579451" w="1291079">
                  <a:moveTo>
                    <a:pt x="31586" y="0"/>
                  </a:moveTo>
                  <a:lnTo>
                    <a:pt x="1259492" y="0"/>
                  </a:lnTo>
                  <a:cubicBezTo>
                    <a:pt x="1267870" y="0"/>
                    <a:pt x="1275904" y="3328"/>
                    <a:pt x="1281827" y="9251"/>
                  </a:cubicBezTo>
                  <a:cubicBezTo>
                    <a:pt x="1287751" y="15175"/>
                    <a:pt x="1291079" y="23209"/>
                    <a:pt x="1291079" y="31586"/>
                  </a:cubicBezTo>
                  <a:lnTo>
                    <a:pt x="1291079" y="547864"/>
                  </a:lnTo>
                  <a:cubicBezTo>
                    <a:pt x="1291079" y="556242"/>
                    <a:pt x="1287751" y="564276"/>
                    <a:pt x="1281827" y="570199"/>
                  </a:cubicBezTo>
                  <a:cubicBezTo>
                    <a:pt x="1275904" y="576123"/>
                    <a:pt x="1267870" y="579451"/>
                    <a:pt x="1259492" y="579451"/>
                  </a:cubicBezTo>
                  <a:lnTo>
                    <a:pt x="31586" y="579451"/>
                  </a:lnTo>
                  <a:cubicBezTo>
                    <a:pt x="23209" y="579451"/>
                    <a:pt x="15175" y="576123"/>
                    <a:pt x="9251" y="570199"/>
                  </a:cubicBezTo>
                  <a:cubicBezTo>
                    <a:pt x="3328" y="564276"/>
                    <a:pt x="0" y="556242"/>
                    <a:pt x="0" y="547864"/>
                  </a:cubicBezTo>
                  <a:lnTo>
                    <a:pt x="0" y="31586"/>
                  </a:lnTo>
                  <a:cubicBezTo>
                    <a:pt x="0" y="23209"/>
                    <a:pt x="3328" y="15175"/>
                    <a:pt x="9251" y="9251"/>
                  </a:cubicBezTo>
                  <a:cubicBezTo>
                    <a:pt x="15175" y="3328"/>
                    <a:pt x="23209" y="0"/>
                    <a:pt x="31586" y="0"/>
                  </a:cubicBezTo>
                  <a:close/>
                </a:path>
              </a:pathLst>
            </a:custGeom>
            <a:solidFill>
              <a:srgbClr val="FFFFFF"/>
            </a:solidFill>
            <a:ln w="47625" cap="sq">
              <a:solidFill>
                <a:srgbClr val="000000"/>
              </a:solidFill>
              <a:prstDash val="solid"/>
              <a:miter/>
            </a:ln>
          </p:spPr>
        </p:sp>
        <p:sp>
          <p:nvSpPr>
            <p:cNvPr name="TextBox 8" id="8"/>
            <p:cNvSpPr txBox="true"/>
            <p:nvPr/>
          </p:nvSpPr>
          <p:spPr>
            <a:xfrm>
              <a:off x="0" y="-85725"/>
              <a:ext cx="1291079" cy="665176"/>
            </a:xfrm>
            <a:prstGeom prst="rect">
              <a:avLst/>
            </a:prstGeom>
          </p:spPr>
          <p:txBody>
            <a:bodyPr anchor="ctr" rtlCol="false" tIns="50800" lIns="50800" bIns="50800" rIns="50800"/>
            <a:lstStyle/>
            <a:p>
              <a:pPr algn="ctr" marL="0" indent="0" lvl="0">
                <a:lnSpc>
                  <a:spcPts val="5739"/>
                </a:lnSpc>
                <a:spcBef>
                  <a:spcPct val="0"/>
                </a:spcBef>
              </a:pPr>
              <a:r>
                <a:rPr lang="en-US" sz="4099">
                  <a:solidFill>
                    <a:srgbClr val="000000"/>
                  </a:solidFill>
                  <a:latin typeface="Hagrid Text Bold"/>
                </a:rPr>
                <a:t>SEASONAL VARIABILITY</a:t>
              </a:r>
            </a:p>
          </p:txBody>
        </p:sp>
      </p:grpSp>
      <p:grpSp>
        <p:nvGrpSpPr>
          <p:cNvPr name="Group 9" id="9"/>
          <p:cNvGrpSpPr/>
          <p:nvPr/>
        </p:nvGrpSpPr>
        <p:grpSpPr>
          <a:xfrm rot="0">
            <a:off x="6673918" y="7937329"/>
            <a:ext cx="4902065" cy="1624932"/>
            <a:chOff x="0" y="0"/>
            <a:chExt cx="1291079" cy="427966"/>
          </a:xfrm>
        </p:grpSpPr>
        <p:sp>
          <p:nvSpPr>
            <p:cNvPr name="Freeform 10" id="10"/>
            <p:cNvSpPr/>
            <p:nvPr/>
          </p:nvSpPr>
          <p:spPr>
            <a:xfrm flipH="false" flipV="false" rot="0">
              <a:off x="0" y="0"/>
              <a:ext cx="1291079" cy="427965"/>
            </a:xfrm>
            <a:custGeom>
              <a:avLst/>
              <a:gdLst/>
              <a:ahLst/>
              <a:cxnLst/>
              <a:rect r="r" b="b" t="t" l="l"/>
              <a:pathLst>
                <a:path h="427965" w="1291079">
                  <a:moveTo>
                    <a:pt x="31586" y="0"/>
                  </a:moveTo>
                  <a:lnTo>
                    <a:pt x="1259492" y="0"/>
                  </a:lnTo>
                  <a:cubicBezTo>
                    <a:pt x="1267870" y="0"/>
                    <a:pt x="1275904" y="3328"/>
                    <a:pt x="1281827" y="9251"/>
                  </a:cubicBezTo>
                  <a:cubicBezTo>
                    <a:pt x="1287751" y="15175"/>
                    <a:pt x="1291079" y="23209"/>
                    <a:pt x="1291079" y="31586"/>
                  </a:cubicBezTo>
                  <a:lnTo>
                    <a:pt x="1291079" y="396379"/>
                  </a:lnTo>
                  <a:cubicBezTo>
                    <a:pt x="1291079" y="404756"/>
                    <a:pt x="1287751" y="412790"/>
                    <a:pt x="1281827" y="418714"/>
                  </a:cubicBezTo>
                  <a:cubicBezTo>
                    <a:pt x="1275904" y="424638"/>
                    <a:pt x="1267870" y="427965"/>
                    <a:pt x="1259492" y="427965"/>
                  </a:cubicBezTo>
                  <a:lnTo>
                    <a:pt x="31586" y="427965"/>
                  </a:lnTo>
                  <a:cubicBezTo>
                    <a:pt x="23209" y="427965"/>
                    <a:pt x="15175" y="424638"/>
                    <a:pt x="9251" y="418714"/>
                  </a:cubicBezTo>
                  <a:cubicBezTo>
                    <a:pt x="3328" y="412790"/>
                    <a:pt x="0" y="404756"/>
                    <a:pt x="0" y="396379"/>
                  </a:cubicBezTo>
                  <a:lnTo>
                    <a:pt x="0" y="31586"/>
                  </a:lnTo>
                  <a:cubicBezTo>
                    <a:pt x="0" y="23209"/>
                    <a:pt x="3328" y="15175"/>
                    <a:pt x="9251" y="9251"/>
                  </a:cubicBezTo>
                  <a:cubicBezTo>
                    <a:pt x="15175" y="3328"/>
                    <a:pt x="23209" y="0"/>
                    <a:pt x="31586" y="0"/>
                  </a:cubicBezTo>
                  <a:close/>
                </a:path>
              </a:pathLst>
            </a:custGeom>
            <a:solidFill>
              <a:srgbClr val="E2FF8A"/>
            </a:solidFill>
            <a:ln cap="sq">
              <a:noFill/>
              <a:prstDash val="solid"/>
              <a:miter/>
            </a:ln>
          </p:spPr>
        </p:sp>
        <p:sp>
          <p:nvSpPr>
            <p:cNvPr name="TextBox 11" id="11"/>
            <p:cNvSpPr txBox="true"/>
            <p:nvPr/>
          </p:nvSpPr>
          <p:spPr>
            <a:xfrm>
              <a:off x="0" y="-85725"/>
              <a:ext cx="1291079" cy="513691"/>
            </a:xfrm>
            <a:prstGeom prst="rect">
              <a:avLst/>
            </a:prstGeom>
          </p:spPr>
          <p:txBody>
            <a:bodyPr anchor="ctr" rtlCol="false" tIns="50800" lIns="50800" bIns="50800" rIns="50800"/>
            <a:lstStyle/>
            <a:p>
              <a:pPr algn="ctr" marL="0" indent="0" lvl="0">
                <a:lnSpc>
                  <a:spcPts val="5739"/>
                </a:lnSpc>
                <a:spcBef>
                  <a:spcPct val="0"/>
                </a:spcBef>
              </a:pPr>
              <a:r>
                <a:rPr lang="en-US" sz="4099">
                  <a:solidFill>
                    <a:srgbClr val="000000"/>
                  </a:solidFill>
                  <a:latin typeface="Hagrid Text Bold"/>
                </a:rPr>
                <a:t>CHANNELS</a:t>
              </a:r>
            </a:p>
          </p:txBody>
        </p:sp>
      </p:grpSp>
      <p:sp>
        <p:nvSpPr>
          <p:cNvPr name="TextBox 12" id="12"/>
          <p:cNvSpPr txBox="true"/>
          <p:nvPr/>
        </p:nvSpPr>
        <p:spPr>
          <a:xfrm rot="0">
            <a:off x="12290459" y="523838"/>
            <a:ext cx="5366243" cy="2865558"/>
          </a:xfrm>
          <a:prstGeom prst="rect">
            <a:avLst/>
          </a:prstGeom>
        </p:spPr>
        <p:txBody>
          <a:bodyPr anchor="t" rtlCol="false" tIns="0" lIns="0" bIns="0" rIns="0">
            <a:spAutoFit/>
          </a:bodyPr>
          <a:lstStyle/>
          <a:p>
            <a:pPr algn="l">
              <a:lnSpc>
                <a:spcPts val="3230"/>
              </a:lnSpc>
              <a:spcBef>
                <a:spcPct val="0"/>
              </a:spcBef>
            </a:pPr>
            <a:r>
              <a:rPr lang="en-US" sz="2307">
                <a:solidFill>
                  <a:srgbClr val="000000"/>
                </a:solidFill>
                <a:latin typeface="Hagrid Text"/>
              </a:rPr>
              <a:t>There is a clear downward trend in both Sum of Total Profit and Average of Total Profit from 2010 to 2017, indicating potential issues in pricing, cost management, or increased competition.</a:t>
            </a:r>
          </a:p>
        </p:txBody>
      </p:sp>
      <p:sp>
        <p:nvSpPr>
          <p:cNvPr name="TextBox 13" id="13"/>
          <p:cNvSpPr txBox="true"/>
          <p:nvPr/>
        </p:nvSpPr>
        <p:spPr>
          <a:xfrm rot="0">
            <a:off x="12290459" y="4016401"/>
            <a:ext cx="5580584" cy="2930685"/>
          </a:xfrm>
          <a:prstGeom prst="rect">
            <a:avLst/>
          </a:prstGeom>
        </p:spPr>
        <p:txBody>
          <a:bodyPr anchor="t" rtlCol="false" tIns="0" lIns="0" bIns="0" rIns="0">
            <a:spAutoFit/>
          </a:bodyPr>
          <a:lstStyle/>
          <a:p>
            <a:pPr algn="l">
              <a:lnSpc>
                <a:spcPts val="3316"/>
              </a:lnSpc>
            </a:pPr>
            <a:r>
              <a:rPr lang="en-US" sz="2368">
                <a:solidFill>
                  <a:srgbClr val="000000"/>
                </a:solidFill>
                <a:latin typeface="Hagrid Text"/>
              </a:rPr>
              <a:t>Significant variations in sales and profit figures across different months suggest that seasonal factors strongly influence performance, with February being particularly strong.</a:t>
            </a:r>
          </a:p>
          <a:p>
            <a:pPr algn="l">
              <a:lnSpc>
                <a:spcPts val="3316"/>
              </a:lnSpc>
              <a:spcBef>
                <a:spcPct val="0"/>
              </a:spcBef>
            </a:pPr>
          </a:p>
        </p:txBody>
      </p:sp>
      <p:sp>
        <p:nvSpPr>
          <p:cNvPr name="TextBox 14" id="14"/>
          <p:cNvSpPr txBox="true"/>
          <p:nvPr/>
        </p:nvSpPr>
        <p:spPr>
          <a:xfrm rot="0">
            <a:off x="12217307" y="7585261"/>
            <a:ext cx="5439395" cy="2479134"/>
          </a:xfrm>
          <a:prstGeom prst="rect">
            <a:avLst/>
          </a:prstGeom>
        </p:spPr>
        <p:txBody>
          <a:bodyPr anchor="t" rtlCol="false" tIns="0" lIns="0" bIns="0" rIns="0">
            <a:spAutoFit/>
          </a:bodyPr>
          <a:lstStyle/>
          <a:p>
            <a:pPr algn="l">
              <a:lnSpc>
                <a:spcPts val="3276"/>
              </a:lnSpc>
            </a:pPr>
            <a:r>
              <a:rPr lang="en-US" sz="2340">
                <a:solidFill>
                  <a:srgbClr val="000000"/>
                </a:solidFill>
                <a:latin typeface="Hagrid Text"/>
              </a:rPr>
              <a:t>Offline channels continue to dominate in terms of both sales volume and profitability, pointing to possible areas for online strategy enhancement.</a:t>
            </a:r>
          </a:p>
          <a:p>
            <a:pPr algn="l">
              <a:lnSpc>
                <a:spcPts val="3276"/>
              </a:lnSpc>
              <a:spcBef>
                <a:spcPct val="0"/>
              </a:spcBef>
            </a:pPr>
          </a:p>
        </p:txBody>
      </p:sp>
      <p:sp>
        <p:nvSpPr>
          <p:cNvPr name="Freeform 15" id="15"/>
          <p:cNvSpPr/>
          <p:nvPr/>
        </p:nvSpPr>
        <p:spPr>
          <a:xfrm flipH="false" flipV="false" rot="0">
            <a:off x="0" y="3945394"/>
            <a:ext cx="6088068" cy="1992459"/>
          </a:xfrm>
          <a:custGeom>
            <a:avLst/>
            <a:gdLst/>
            <a:ahLst/>
            <a:cxnLst/>
            <a:rect r="r" b="b" t="t" l="l"/>
            <a:pathLst>
              <a:path h="1992459" w="6088068">
                <a:moveTo>
                  <a:pt x="0" y="0"/>
                </a:moveTo>
                <a:lnTo>
                  <a:pt x="6088068" y="0"/>
                </a:lnTo>
                <a:lnTo>
                  <a:pt x="6088068" y="1992458"/>
                </a:lnTo>
                <a:lnTo>
                  <a:pt x="0" y="1992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228511" y="4568403"/>
            <a:ext cx="5859557" cy="860740"/>
          </a:xfrm>
          <a:prstGeom prst="rect">
            <a:avLst/>
          </a:prstGeom>
        </p:spPr>
        <p:txBody>
          <a:bodyPr anchor="t" rtlCol="false" tIns="0" lIns="0" bIns="0" rIns="0">
            <a:spAutoFit/>
          </a:bodyPr>
          <a:lstStyle/>
          <a:p>
            <a:pPr algn="l" marL="0" indent="0" lvl="0">
              <a:lnSpc>
                <a:spcPts val="6232"/>
              </a:lnSpc>
              <a:spcBef>
                <a:spcPct val="0"/>
              </a:spcBef>
            </a:pPr>
            <a:r>
              <a:rPr lang="en-US" sz="6232">
                <a:solidFill>
                  <a:srgbClr val="000000"/>
                </a:solidFill>
                <a:latin typeface="Hagrid Text Bold"/>
              </a:rPr>
              <a:t>Conclusions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DAGFp9N5IGY</dc:identifier>
  <dcterms:modified xsi:type="dcterms:W3CDTF">2011-08-01T06:04:30Z</dcterms:modified>
  <cp:revision>1</cp:revision>
  <dc:title>Neon Yellow Simple Minimalist Company Report Presentation</dc:title>
</cp:coreProperties>
</file>